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57" r:id="rId2"/>
    <p:sldId id="258" r:id="rId3"/>
    <p:sldId id="2145706123" r:id="rId4"/>
    <p:sldId id="2145706124" r:id="rId5"/>
    <p:sldId id="2145706127" r:id="rId6"/>
    <p:sldId id="2145706201" r:id="rId7"/>
    <p:sldId id="2145706126" r:id="rId8"/>
    <p:sldId id="2145706129" r:id="rId9"/>
    <p:sldId id="2145706130" r:id="rId10"/>
    <p:sldId id="2145706173" r:id="rId11"/>
    <p:sldId id="2145706131" r:id="rId12"/>
    <p:sldId id="2145706133" r:id="rId13"/>
    <p:sldId id="2145706132" r:id="rId14"/>
    <p:sldId id="2145706134" r:id="rId15"/>
    <p:sldId id="2145706135" r:id="rId16"/>
    <p:sldId id="2145706136" r:id="rId17"/>
    <p:sldId id="2145706137" r:id="rId18"/>
    <p:sldId id="2145706138" r:id="rId19"/>
    <p:sldId id="2145706180" r:id="rId20"/>
    <p:sldId id="260" r:id="rId21"/>
    <p:sldId id="2145706139" r:id="rId22"/>
    <p:sldId id="2145706178" r:id="rId23"/>
    <p:sldId id="262" r:id="rId24"/>
    <p:sldId id="2145706171" r:id="rId25"/>
    <p:sldId id="2145706192" r:id="rId26"/>
    <p:sldId id="2145706195" r:id="rId27"/>
    <p:sldId id="2145706194" r:id="rId28"/>
    <p:sldId id="2145706196" r:id="rId29"/>
    <p:sldId id="2145706198" r:id="rId30"/>
    <p:sldId id="2145706197" r:id="rId31"/>
    <p:sldId id="2145706199" r:id="rId32"/>
    <p:sldId id="2145706193" r:id="rId33"/>
    <p:sldId id="2145706150" r:id="rId34"/>
    <p:sldId id="2145706182" r:id="rId35"/>
    <p:sldId id="2145706183" r:id="rId36"/>
    <p:sldId id="2145706143" r:id="rId37"/>
    <p:sldId id="2145706144" r:id="rId38"/>
    <p:sldId id="2145706184" r:id="rId39"/>
    <p:sldId id="2145706185" r:id="rId40"/>
    <p:sldId id="2145706165" r:id="rId41"/>
    <p:sldId id="290" r:id="rId42"/>
    <p:sldId id="2145706151" r:id="rId43"/>
    <p:sldId id="2145706140" r:id="rId44"/>
    <p:sldId id="2145706186" r:id="rId45"/>
    <p:sldId id="2145706145" r:id="rId46"/>
    <p:sldId id="2145706148" r:id="rId47"/>
    <p:sldId id="2145706169" r:id="rId48"/>
    <p:sldId id="256" r:id="rId49"/>
    <p:sldId id="2145706200" r:id="rId50"/>
    <p:sldId id="2145706188" r:id="rId51"/>
    <p:sldId id="2145706189" r:id="rId52"/>
    <p:sldId id="2145706190" r:id="rId53"/>
    <p:sldId id="2145706191" r:id="rId54"/>
    <p:sldId id="294" r:id="rId55"/>
    <p:sldId id="2145706147" r:id="rId56"/>
    <p:sldId id="2145706142" r:id="rId57"/>
    <p:sldId id="2145706141" r:id="rId58"/>
    <p:sldId id="2145706128" r:id="rId59"/>
    <p:sldId id="2145706153" r:id="rId60"/>
    <p:sldId id="2145706152" r:id="rId61"/>
    <p:sldId id="2145706154" r:id="rId62"/>
    <p:sldId id="2145706155" r:id="rId63"/>
    <p:sldId id="2145706156" r:id="rId64"/>
    <p:sldId id="2145706157" r:id="rId65"/>
    <p:sldId id="2145706177" r:id="rId66"/>
    <p:sldId id="2145706158" r:id="rId67"/>
    <p:sldId id="2145706176" r:id="rId68"/>
    <p:sldId id="2145706174" r:id="rId69"/>
    <p:sldId id="2145706159" r:id="rId70"/>
    <p:sldId id="2145706175" r:id="rId71"/>
    <p:sldId id="264" r:id="rId72"/>
    <p:sldId id="2145706187" r:id="rId73"/>
    <p:sldId id="2145706162" r:id="rId74"/>
    <p:sldId id="2145706163" r:id="rId75"/>
    <p:sldId id="2145706172" r:id="rId76"/>
    <p:sldId id="2145706164" r:id="rId77"/>
    <p:sldId id="2145706179" r:id="rId78"/>
    <p:sldId id="2145706166" r:id="rId79"/>
    <p:sldId id="2145706168" r:id="rId80"/>
    <p:sldId id="2145706167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dney Robinson" initials="CR" lastIdx="1" clrIdx="0">
    <p:extLst>
      <p:ext uri="{19B8F6BF-5375-455C-9EA6-DF929625EA0E}">
        <p15:presenceInfo xmlns:p15="http://schemas.microsoft.com/office/powerpoint/2012/main" userId="f4aae88dba3965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80760" autoAdjust="0"/>
  </p:normalViewPr>
  <p:slideViewPr>
    <p:cSldViewPr snapToGrid="0">
      <p:cViewPr varScale="1">
        <p:scale>
          <a:sx n="89" d="100"/>
          <a:sy n="89" d="100"/>
        </p:scale>
        <p:origin x="16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64D8D-221B-4309-88F8-573CDBD46DEA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7486C-11A2-4800-B273-170E164964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596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what-is-sepsis.html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-sepsis-alliance.org/covid19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insight.org/tools-and-resources/send/367-sepsis/1386-%20sepsis-screening-flowchart" TargetMode="External"/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insight.org/tools-and-resources/send/367-sepsis/1386-%20sepsis-screening-flowchart" TargetMode="External"/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insight.org/tools-and-resources/send/367-sepsis/1386-%20sepsis-screening-flowchart" TargetMode="External"/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insight.org/tools-and-resources/send/367-sepsis/1386-%20sepsis-screening-flowchart" TargetMode="External"/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cm.org/Clinical-Resources/Guidelines/Guidelines/Surviving-Sepsis-Campaign-Guidelines" TargetMode="External"/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cm.org/Clinical-Resources/Guidelines/Guidelines/Surviving-Sepsis-Campaign-Guidelines" TargetMode="External"/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longtermcare/prevention/antibiotic-stewardship.html" TargetMode="External"/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938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Frydrych, L. M., </a:t>
            </a:r>
            <a:r>
              <a:rPr lang="en-US" sz="1800" dirty="0" err="1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Fattahi</a:t>
            </a:r>
            <a:r>
              <a:rPr lang="en-US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F., He, K., Ward, P. A., &amp; Delano, M. J. (2017). Diabetes and Sepsis: Risk, Recurrence, and Ruination. </a:t>
            </a:r>
            <a:r>
              <a:rPr lang="en-US" sz="1800" i="1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Frontiers in endocrinology</a:t>
            </a:r>
            <a:r>
              <a:rPr lang="en-US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 </a:t>
            </a:r>
            <a:r>
              <a:rPr lang="en-US" sz="1800" i="1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</a:t>
            </a:r>
            <a:r>
              <a:rPr lang="en-US" sz="1800" dirty="0">
                <a:solidFill>
                  <a:srgbClr val="30303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271. https://doi.org/10.3389/fendo.2017.00271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435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Frydrych, L. M., Fattahi, F., He, K., Ward, P. A., &amp; Delano, M. J. (2017). Diabetes and Sepsis: Risk, Recurrence, and Ruination. 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Frontiers in endocrinology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271. https://doi.org/10.3389/fendo.2017.00271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555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Solana, R., &amp; Pawelec, G. (2004). Immunosenescence.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Neuroendocrine Immune Network in Ageing,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9-21. doi:10.1016/s1567-7443(04)80003-6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79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s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Martín, S., Pérez, A., &amp; Aldecoa, C. (2017).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Sepsis and Immunosenescence in the Elderly Patient: A Review. 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Frontiers in medicine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20. https://doi.org/10.3389/fmed.2017.00020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Solana, R., &amp; Pawelec, G. (2004). Immunosenescence.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Neuroendocrine Immune Network in Ageing,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9-21. doi:10.1016/s1567-7443(04)80003-6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997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Courtright, K. R., Jordan, L., Murtaugh, C. M., Barrón, Y., Deb, P., Moore, S., . . . Mikkelsen, M. E. (2020). Risk factors for long-term mortality and patterns of end-of-life care among medicare sepsis survivors discharged to home health care.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JAMA Network Open,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(2). doi:10.1001/jamanetworkopen.2020.0038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Sepsis Alliance. (2021, January 21). Post-sepsis syndrome. Retrieved February 21, 2021, from https://www.sepsis.org/sepsis-basics/post-sepsis-syndrome/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Shankar-Hari, M., &amp; Rubenfeld, G. D. (2016). Understanding Long-Term Outcomes Following Sepsis: Implications and Challenges. 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infectious disease reports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(11), 37. https://doi.org/10.1007/s11908-016-0544-7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4) Wang, T., Derhovanessian, A., De Cruz, S., Belperio, J. A., Deng, J. C., &amp; Hoo, G. S. (2014). Subsequent infections in survivors of sepsis: epidemiology and outcomes. 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Journal of intensive care medicine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29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(2), 87–95. https://doi.org/10.1177/0885066612467162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735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973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49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Murphy, K. and Weaver, C.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eds. (2017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Janeway’s Immunobiology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Edition. New York and London: .Garland Science; Taylor and French Group.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0452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Murphy, K. and Weaver, C.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eds. (2017).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Janeway’s Immunobiology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Edition. New York and London: .Garland Science; Taylor and French Group.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411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Murphy, K. and Weaver, C.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eds. (2017).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Janeway’s Immunobiology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1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Edition. New York and London: .Garland Science; Taylor and French Group.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486C-11A2-4800-B273-170E1649642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252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835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Murphy, K. and Weaver, C.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eds. (2017).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Janeway’s Immunobiology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1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Edition. New York and London: .Garland Science; Taylor and French Group.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486C-11A2-4800-B273-170E1649642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7104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Murphy, K. and Weaver, C.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eds. (2017).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Janeway’s Immunobiology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Edition. New York and London: .Garland Science; Taylor and French Group.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Centers for Disease Control and Prevention. What is Sepsis?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www.cdc.gov/what-is-sepsis.html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0881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Sepsis Alliance.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https://www.global-sepsis-alliance.org/covid19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Accessed March 11, 2021.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1176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Murphy, K. and Weaver, C.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eds. (2017).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Janeway’s Immunobiology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1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Edition. New York and London: .Garland Science; Taylor and French Group.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486C-11A2-4800-B273-170E1649642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940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https://www.youtube.com/watch?v=BcE58U_Ugbo -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Minnesota Hospital Association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C3704-38A0-44BD-8EE7-0063D51C6F4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793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0468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6312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70706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1845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713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3756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3712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7155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Rhee, C., Jones, T. M., Hamad, Y., Pande, A., Varon, J., O’Brien, C., . . . Klompas, M. (2019). Prevalence, underlying causes, and PREVENTABILITY of Sepsis-Associated mortality in US acute care hospitals.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JAMA Network Open,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(2), 1-14. doi:10.1001/jamanetworkopen.2018.7571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Centers for Disease Control and Prevention. (2021, February 16). Stats of the states - septicemia mortality. Retrieved February 21, 2021, from https://www.cdc.gov/nchs/pressroom/sosmap/septicemia_mortality/septicemia.htm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Sepsis Alliance. (2021, February 21). Posters and infographics. Retrieved February 21, 2021, from https://www.sepsis.org/education/resources/posters-and-infographics/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NIH Sepsis Infographic. Centers for Disease Control &amp; Prevention. National Center for Emerging and </a:t>
            </a:r>
            <a:r>
              <a:rPr lang="en-US" sz="1800" dirty="0" err="1"/>
              <a:t>Zoontic</a:t>
            </a:r>
            <a:r>
              <a:rPr lang="en-US" sz="1800" dirty="0"/>
              <a:t> Infectious Diseases. Division of Health Quality Promotion, accessed September 2019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1402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Maryland Patient Safety Center. (2015). Improving Sepsis Survival. Retrieved February 21, 2021, from https://www.marylandpatientsafety.org/Sepsis.aspx#:~:text=On%20average%2C%20about%2030%20percent,Maryland%20each%20year%2C%20she%20said.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Centers for Disease Control and Prevention. (2021, February 16). Stats of the states - septicemia mortality. Retrieved February 21, 2021, from https://www.cdc.gov/nchs/pressroom/sosmap/septicemia_mortality/septicemia.htm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87168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Maryland Patient Safety Center. (2015). Improving Sepsis Survival. Retrieved February 21, 2021, from https://www.marylandpatientsafety.org/Sepsis.aspx#:~:text=On%20average%2C%20about%2030%20percent,Maryland%20each%20year%2C%20she%20said.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Centers for Disease Control and Prevention. (2021, February 16). Stats of the states - septicemia mortality. Retrieved February 21, 2021, from https://www.cdc.gov/nchs/pressroom/sosmap/septicemia_mortality/septicemia.htm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1873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Maryland Patient Safety Center. (2015). Improving Sepsis Survival. Retrieved February 21, 2021, from https://www.marylandpatientsafety.org/Sepsis.aspx#:~:text=On%20average%2C%20about%2030%20percent,Maryland%20each%20year%2C%20she%20said.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Centers for Disease Control and Prevention. (2021, February 16). Stats of the states - septicemia mortality. Retrieved February 21, 2021, from https://www.cdc.gov/nchs/pressroom/sosmap/septicemia_mortality/septicemia.htm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8192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Shankar-Hari, M., &amp;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Rubenfeld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G. D. (2016). Understanding long-term outcomes following sepsis: Implications and challenges.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Current Infectious Disease Reports,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(11), 1-9. doi:10.1007/s11908-016-0544-7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442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Shankar-Hari, M., &amp;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Rubenfeld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G. D. (2016). Understanding long-term outcomes following sepsis: Implications and challenges.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Current Infectious Disease Reports,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(11), 1-9. doi:10.1007/s11908-016-0544-7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1951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https://www.cdc.gov/longtermcare/training.html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D31BF-C887-4015-9E77-8ED058825CB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186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Centers for Disease Control and Prevention Sepsis Alliance® and the Rory Staunton Foundation for Sepsis Prevention Fact Sheet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6473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 (APA 7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ed):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It's Time To Talk About Sepsis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Cdc.gov/sepsis. (2021). Retrieved 16 February 2021, from https://www.cdc.gov/sepsis/pdfs/Consumer_brochure_its-time-to-talk-about-sepsis-P.pdf.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07490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Centers for Disease Control and Prevention, National Institute for Occupational Safety and Health: Sequence for Putting On Personal Protective Equipment: https://www.cdc.gov/niosh/npptl/pdfs/PPE-Sequence-508.pdf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9297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https://www.youtube.com/watch?v=GKRQm0i5JdI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6485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7124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3585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Reyes, B. J., Chang, J.,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Vaynberg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L., Diaz, S., &amp;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Ouslander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 G. (2018). Early identification and management of sepsis in nursing facilities: Challenges and opportunities.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Journal of the American Medical Directors Association,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(6), 465-471. doi:10.1016/j.jamda.2018.04.004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8589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Reyes, B. J., Chang, J.,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Vaynberg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L., Diaz, S., &amp;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Ouslander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 G. (2018). Early identification and management of sepsis in nursing facilities: Challenges and opportunities.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Journal of the American Medical Directors Association,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(6), 465-471. doi:10.1016/j.jamda.2018.04.004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9355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National Institutes of Health Sepsis Infographic. Centers for Disease Control &amp; Prevention. National Center for Emerging and </a:t>
            </a:r>
            <a:r>
              <a:rPr lang="en-US" dirty="0" err="1"/>
              <a:t>Zoontic</a:t>
            </a:r>
            <a:r>
              <a:rPr lang="en-US" dirty="0"/>
              <a:t> Infectious Diseases. Division of Health Quality Promotion, accessed September 2019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3040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Reyes, B. J., Chang, J.,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Vaynberg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L., Diaz, S., &amp;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Ouslander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 G. (2018). Early identification and management of sepsis in nursing facilities: Challenges and opportunities.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Journal of the American Medical Directors Association,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(6), 465-471. doi:10.1016/j.jamda.2018.04.004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486C-11A2-4800-B273-170E16496420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87500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INTERACT. INTERACT. https://pathway-interact.com/wp-content/uploads/2017/11/INTERACT-Guidance-on-Possible-Sepsis-November-8-2017.pdf </a:t>
            </a:r>
          </a:p>
          <a:p>
            <a:r>
              <a:rPr lang="en-US" dirty="0"/>
              <a:t>Stop and Watch Early Warning Tool 2011 Florida Atlantic University,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90EBC-B6A3-443F-9A9C-9B4C70D03D1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357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Health Insight, the Medicare Quality Innovation Network Quality Improvement Organization for Nevada, New Mexico, Oregon and Utah. Materials were created under a contract with CMS but do not necessarily reflect the views of CMS. </a:t>
            </a:r>
            <a:r>
              <a:rPr lang="en-US" sz="1200" dirty="0">
                <a:hlinkClick r:id="rId3"/>
              </a:rPr>
              <a:t>Source: https://healthinsight.org/tools-and-resources/send/367-sepsis/1386-%20sepsis-screening-flowchart</a:t>
            </a:r>
            <a:r>
              <a:rPr lang="en-US" sz="1200" dirty="0"/>
              <a:t> (Accessed March 3, 2021).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486C-11A2-4800-B273-170E16496420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300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Centers for Disease Control and Prevention. (2021). Epidemiology of Sepsis. Morbidity and Mortality Weekly Report, 65(33); 864-869.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1094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Health Insight, the Medicare Quality Innovation Network Quality Improvement Organization for Nevada, New Mexico, Oregon and Utah. Materials were created under a contract with CMS but do not necessarily reflect the views of CMS. </a:t>
            </a:r>
            <a:r>
              <a:rPr lang="en-US" sz="1200" dirty="0">
                <a:hlinkClick r:id="rId3"/>
              </a:rPr>
              <a:t>Source: https://healthinsight.org/tools-and-resources/send/367-sepsis/1386-%20sepsis-screening-flowchart</a:t>
            </a:r>
            <a:r>
              <a:rPr lang="en-US" sz="1200" dirty="0"/>
              <a:t> (Accessed March , 2021).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302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Health Insight, the Medicare Quality Innovation Network Quality Improvement Organization for Nevada, New Mexico, Oregon and Utah. Materials were created under a contract with CMS but do not necessarily reflect the views of CMS. </a:t>
            </a:r>
            <a:r>
              <a:rPr lang="en-US" sz="1200" dirty="0">
                <a:hlinkClick r:id="rId3"/>
              </a:rPr>
              <a:t>Source: https://healthinsight.org/tools-and-resources/send/367-sepsis/1386-%20sepsis-screening-flowchart</a:t>
            </a:r>
            <a:r>
              <a:rPr lang="en-US" sz="1200" dirty="0"/>
              <a:t> (Accessed March , 2021).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486C-11A2-4800-B273-170E16496420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61070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Health Insight, the Medicare Quality Innovation Network Quality Improvement Organization for Nevada, New Mexico, Oregon and Utah. Materials were created under a contract with CMS but do not necessarily reflect the views of CMS. </a:t>
            </a:r>
            <a:r>
              <a:rPr lang="en-US" sz="1200" dirty="0">
                <a:hlinkClick r:id="rId3"/>
              </a:rPr>
              <a:t>Source: https://healthinsight.org/tools-and-resources/send/367-sepsis/1386-%20sepsis-screening-flowchart</a:t>
            </a:r>
            <a:r>
              <a:rPr lang="en-US" sz="1200" dirty="0"/>
              <a:t> (Accessed March , 2021).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7486C-11A2-4800-B273-170E16496420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2270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Nevada Severe Sepsis Screening Nevada Sepsis Coalition. (2018). Nevada Severe Sepsis Screening Tool. Retrieved from https://healthinsight.org/tools-and-resources/send/367-sepsis/1387-severe-sepsis-screening-tool-for-nursing-homes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, Nevada Sepsis Coalition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D31BF-C887-4015-9E77-8ED058825CB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103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Inouye, S. et al (1990). Clarifying confusion: The Confusion Assessment Method. Annals of Internal Medicine, 113 (12), 941-948.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92147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4132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86243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Sepsis Alliance. Long Term Care. Retrieved from https://www.sepsis.org/sepsisand/sepsis-long-term-care/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National Institutes of Health Sepsis Infographic. Centers for Disease Control &amp; Prevention. National Center for Emerging and </a:t>
            </a:r>
            <a:r>
              <a:rPr lang="en-US" sz="1800" dirty="0" err="1"/>
              <a:t>Zoontic</a:t>
            </a:r>
            <a:r>
              <a:rPr lang="en-US" sz="1800" dirty="0"/>
              <a:t> Infectious Diseases. Division of Health Quality Promotion, accessed September 2019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04575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303218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116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Centers for Disease Control and Prevention. (2021). Epidemiology of Sepsis. Morbidity and Mortality Weekly Report, 65(33); 864-869.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02490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Jump, R. L., Levy, S. M., &amp;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Saltsman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W. S. (2019). Post-acute and long-term care settings as first responders for the surviving sepsis campaign.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Journal of the American Medical Directors Association,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(3), 275-278. doi:10.1016/j.jamda.2018.11.010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81903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Jump, R. L., Levy, S. M., &amp;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Saltsman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W. S. (2019). Post-acute and long-term care settings as first responders for the surviving sepsis campaign.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Journal of the American Medical Directors Association,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(3), 275-278. doi:10.1016/j.jamda.2018.11.010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92287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Society of Critical Care Medicine and the European Society of Intensive Care Medicine. Bundle. SurvivingSepsis.org/Bundle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https://www.sccm.org/Clinical-Resources/Guidelines/Guidelines/Surviving-Sepsis-Campaign-Guidelines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Levy, Crit Care Med. June 2018, 46(6):997-1000.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61405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Society of Critical Care Medicine and the European Society of Intensive Care Medicine. Bundle. SurvivingSepsis.org/Bundle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https://www.sccm.org/Clinical-Resources/Guidelines/Guidelines/Surviving-Sepsis-Campaign-Guidelines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64955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Pulia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M.S., Redwood, R., &amp; Sharp, B., (2017). Antimicrobial Stewardship in the Management of Sepsis.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 Clin N Amer, 35: 199-217.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32985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Baggs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 Clin Inf Dis. (2018). 66 (7), 1004-1012.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Tamura et al. Clin Ger Med (2012). 28, (2):217-236.</a:t>
            </a:r>
            <a:endParaRPr lang="en-US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931499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Pulia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M.S., Redwood, R., &amp; Sharp, B., (2017). Antimicrobial Stewardship in the Management of Sepsis.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 Clin N Amer, 35: 199-217.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28361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LeFave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J., Levy, D.,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Gekle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R., et al. (2019). Incidence of Clostridium Difficile Infection After Sepsis Protocol. Western Journal of Emergency Medicine: Integrating Emergency Care with Population Health, 20(6); 977-981.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256854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Centers for Disease Control and Prevention. The Core Elements of Antibiotic Stewardship for Nursing Homes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http://www.cdc.gov/longtermcare/prevention/antibiotic-stewardship.html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55650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Pulia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M.S., Redwood, R., &amp; Sharp, B., (2017). Antimicrobial Stewardship in the Management of Sepsis.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Emerg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 Clin N Amer, 35: 199-217.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2823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563850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Kumar et. Al. (2006). Duration of Hypotension before initiation of effective antimicrobial therapy. Crit Care Med. 34 (6): 1589-1596.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D31BF-C887-4015-9E77-8ED058825CBD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07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94049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35929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43938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Global Sepsis Alliance. Sepsis and Covid-19. https://www.global-sepsis-alliance.org/covid19. (Accessed March 11, 2021).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83426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CDC, Sepsis Alliance® and the Rory Staunton Foundation for Sepsis Prevention Fact Sheet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30000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CDC, Sepsis Alliance® and the Rory Staunton Foundation for Sepsis Prevention Fact Sheet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30760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National Institutes </a:t>
            </a:r>
            <a:r>
              <a:rPr lang="en-US" sz="1200"/>
              <a:t>of Health </a:t>
            </a:r>
            <a:r>
              <a:rPr lang="en-US" sz="1200" dirty="0"/>
              <a:t>Sepsis Infographic. Centers for Disease Control &amp; Prevention. National Center for Emerging and Zoonotic Infectious Diseases. Division of Health Quality Promotion, accessed September 2019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291263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80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914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Angele, M. K., Pratschke, S., Hubbard, W. J., &amp; Chaudry, I. H. (2014). Gender differences in sepsis: cardiovascular and immunological aspects. 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Virulence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(1), 12–19. https://doi.org/10.4161/viru.26982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Frydrych, L. M., Fattahi, F., He, K., Ward, P. A., &amp; Delano, M. J. (2017). Diabetes and Sepsis: Risk, Recurrence, and Ruination. 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Frontiers in endocrinology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271. https://doi.org/10.3389/fendo.2017.00271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968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Courtright, K. R., Jordan, L., Murtaugh, C. M.,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Barrón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Y., Deb, P., Moore, S., . . . Mikkelsen, M. E. (2020). Risk factors for long-term mortality and patterns of end-of-life care among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medicare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sepsis survivors discharged to home health care.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JAMA Network Open,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(2), 1-16. doi:10.1001/jamanetworkopen.2020.0038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857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C57CF-7255-451B-86E3-03EA4F330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64183D-F403-43FA-819E-53DEA54D9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49DD4-0494-4843-A910-79583FCC4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30E6-C0CB-492F-917C-7506F9573D50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37CBD-88C6-4AF9-BFFE-722BF2EDA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320C3-43C5-4F54-A77B-7DA0E8B4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E49B-2EA9-4C42-9A15-4496AF6F8C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58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C10C5-4F67-48C0-B8B9-4F3947E1F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CBB201-F975-46E8-B08E-D98A0240AF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65E7B-97DC-48DA-AAC8-13BD953E2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30E6-C0CB-492F-917C-7506F9573D50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EDB30-F98E-4DE7-9E23-8D76CB2BD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D83E3-3F04-4450-8374-DD46A7954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E49B-2EA9-4C42-9A15-4496AF6F8C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F79AC0-54C1-4A76-810F-AC2FFA92D9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D38BA9-5357-4170-B691-54B2A8C76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14DEA-C1F6-42B1-8AFD-7264B2F37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30E6-C0CB-492F-917C-7506F9573D50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88AEE-5AE1-43BE-BF39-315DF1C8A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70548-3F44-4AE2-822C-EAB49D04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E49B-2EA9-4C42-9A15-4496AF6F8C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47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ED34B-8D6F-421F-AFA8-3B5FFE4E3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9D9A4-0EC4-434C-B5FA-3AFB3A1E5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0929D-18E8-41B4-AF3B-9357FB2D7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30E6-C0CB-492F-917C-7506F9573D50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4FBFD-EB4E-46BA-86AC-BEADA9F36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03907-25AC-4574-B4D0-1DEF8847D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E49B-2EA9-4C42-9A15-4496AF6F8C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6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CEBDA-0530-4F66-8A60-BB3D9A1C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AADFF-551A-4F8E-BA80-867F816A4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2DA7E-8487-48B9-BE99-DE989D79B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30E6-C0CB-492F-917C-7506F9573D50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20273-DDE3-43B7-B5B8-4F8E93A7E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8EEC7-1DE4-4451-85BA-850C11DE9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E49B-2EA9-4C42-9A15-4496AF6F8C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3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D5DD-D802-45A9-9744-439FFA8D8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44917-61CB-4B83-B978-2A335FD25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EFF22-EBBB-4AA9-A00B-884E44F0C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6D4F3-09FF-46E3-A09B-F0B57A3BC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30E6-C0CB-492F-917C-7506F9573D50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B6763-BF8C-4571-B0CD-249140111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243EA-0DC9-49C6-8F61-13B32A773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E49B-2EA9-4C42-9A15-4496AF6F8C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340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D6416-9793-4756-893F-B5AB74DB2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43294-EF40-4F7F-86F4-F52EE4119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D9730-C8BA-43B7-ADBA-01560C868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9F44ED-A1CD-49F5-8CC3-695F517E9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20721-B4CA-4BA0-8D89-9DB9BFFF3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783430-B4CA-463B-B871-268852722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30E6-C0CB-492F-917C-7506F9573D50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9C3948-425E-4667-B14E-964BA93A1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07EF7-1F5B-4BD4-A098-8C6FA11F1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E49B-2EA9-4C42-9A15-4496AF6F8C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80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EE791-9139-47BA-BEBC-85F74DBC6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B14237-D647-484D-97F7-CD25B2BDD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30E6-C0CB-492F-917C-7506F9573D50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CAC8CD-C1D1-4D13-A78E-72219100F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27BA0-39FD-4ED4-A54E-6A2EC766E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E49B-2EA9-4C42-9A15-4496AF6F8C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E7DE43-7AFC-4629-866D-FBB3E0878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30E6-C0CB-492F-917C-7506F9573D50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01AA52-1DC0-47A9-AF10-D22EBC57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53F31-B599-4D20-B950-3DE1F0354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E49B-2EA9-4C42-9A15-4496AF6F8C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50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4EC76-227A-47D1-A798-5A6C7EA8C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4FCCC-73D7-4120-BD1D-6AA7F9A12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E7DF7D-9DDE-4AF1-A9E9-C6FA64F4B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C7B35-AA4F-4C1E-85F6-CCDA56910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30E6-C0CB-492F-917C-7506F9573D50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B465E-FFD1-4A7A-9E02-5130B0622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32D8E-B8D8-487D-983A-12EB03D9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E49B-2EA9-4C42-9A15-4496AF6F8C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07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49442-001D-4042-9DCC-E4060D234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FC3ED4-31D1-411F-86CD-A682C80CAC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2CD77-1D40-4FF3-B801-468B02AF8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F6551-8559-4480-844C-F5318DC88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30E6-C0CB-492F-917C-7506F9573D50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E6F61-108A-4B20-87F8-6F2346B99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46343-4A2A-4F11-A0E0-583BAFE62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E49B-2EA9-4C42-9A15-4496AF6F8C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47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586735-8C84-4490-B822-A1267118B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CEB0D4-69B6-4433-B953-85C32748D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34104-9A06-4DC6-BC2D-EF81D36B5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130E6-C0CB-492F-917C-7506F9573D50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34CB9-8EA3-4E7D-824D-C060A425A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41BF6-F7A8-4E41-899B-74521B081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BE49B-2EA9-4C42-9A15-4496AF6F8C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05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BcE58U_UGbo?feature=oembed" TargetMode="Externa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longtermcare/pdfs/core-elements-antibiotic-stewardship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KRQm0i5JdI?feature=oembed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.sv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sv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.sv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.sv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49209" y="0"/>
            <a:ext cx="2181887" cy="6858000"/>
            <a:chOff x="0" y="0"/>
            <a:chExt cx="110710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7106" cy="3479800"/>
            </a:xfrm>
            <a:custGeom>
              <a:avLst/>
              <a:gdLst/>
              <a:ahLst/>
              <a:cxnLst/>
              <a:rect l="l" t="t" r="r" b="b"/>
              <a:pathLst>
                <a:path w="1107106" h="3479800">
                  <a:moveTo>
                    <a:pt x="982646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2646" y="0"/>
                  </a:lnTo>
                  <a:cubicBezTo>
                    <a:pt x="1051226" y="0"/>
                    <a:pt x="1107106" y="55880"/>
                    <a:pt x="1107106" y="124460"/>
                  </a:cubicBezTo>
                  <a:lnTo>
                    <a:pt x="1107106" y="3355340"/>
                  </a:lnTo>
                  <a:cubicBezTo>
                    <a:pt x="1107106" y="3423920"/>
                    <a:pt x="1051226" y="3479800"/>
                    <a:pt x="982646" y="3479800"/>
                  </a:cubicBezTo>
                  <a:close/>
                </a:path>
              </a:pathLst>
            </a:custGeom>
            <a:solidFill>
              <a:srgbClr val="3C53AC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2018882" y="869796"/>
            <a:ext cx="9487318" cy="6350"/>
          </a:xfrm>
          <a:prstGeom prst="rect">
            <a:avLst/>
          </a:prstGeom>
          <a:solidFill>
            <a:srgbClr val="162942"/>
          </a:solidFill>
        </p:spPr>
      </p:sp>
      <p:grpSp>
        <p:nvGrpSpPr>
          <p:cNvPr id="6" name="Group 6"/>
          <p:cNvGrpSpPr/>
          <p:nvPr/>
        </p:nvGrpSpPr>
        <p:grpSpPr>
          <a:xfrm rot="-10800000">
            <a:off x="6762542" y="2901765"/>
            <a:ext cx="4578609" cy="2988212"/>
            <a:chOff x="0" y="0"/>
            <a:chExt cx="2354580" cy="153670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53310" cy="1536708"/>
            </a:xfrm>
            <a:custGeom>
              <a:avLst/>
              <a:gdLst/>
              <a:ahLst/>
              <a:cxnLst/>
              <a:rect l="l" t="t" r="r" b="b"/>
              <a:pathLst>
                <a:path w="2353310" h="1536708">
                  <a:moveTo>
                    <a:pt x="784860" y="1469398"/>
                  </a:moveTo>
                  <a:cubicBezTo>
                    <a:pt x="905510" y="1510038"/>
                    <a:pt x="1042670" y="1536708"/>
                    <a:pt x="1177290" y="1536708"/>
                  </a:cubicBezTo>
                  <a:cubicBezTo>
                    <a:pt x="1311910" y="1536708"/>
                    <a:pt x="1441450" y="1513848"/>
                    <a:pt x="1560830" y="1473208"/>
                  </a:cubicBezTo>
                  <a:cubicBezTo>
                    <a:pt x="1563370" y="1471938"/>
                    <a:pt x="1565910" y="1471938"/>
                    <a:pt x="1568450" y="1470668"/>
                  </a:cubicBezTo>
                  <a:cubicBezTo>
                    <a:pt x="2016760" y="1308108"/>
                    <a:pt x="2346960" y="878848"/>
                    <a:pt x="2353310" y="381297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381052"/>
                  </a:lnTo>
                  <a:cubicBezTo>
                    <a:pt x="6350" y="881388"/>
                    <a:pt x="331470" y="1310648"/>
                    <a:pt x="784860" y="1469398"/>
                  </a:cubicBezTo>
                  <a:close/>
                </a:path>
              </a:pathLst>
            </a:custGeom>
            <a:solidFill>
              <a:srgbClr val="596BC8">
                <a:alpha val="62745"/>
              </a:srgbClr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8113713" y="496994"/>
            <a:ext cx="3392487" cy="277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33"/>
              </a:lnSpc>
            </a:pPr>
            <a:r>
              <a:rPr lang="en-US" sz="1667" spc="167" dirty="0">
                <a:solidFill>
                  <a:srgbClr val="162942"/>
                </a:solidFill>
                <a:latin typeface="Muli Regular Bold"/>
              </a:rPr>
              <a:t>MARCH 17, 2021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18882" y="496994"/>
            <a:ext cx="5320081" cy="270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1"/>
              </a:lnSpc>
            </a:pPr>
            <a:r>
              <a:rPr lang="en-US" sz="1673" spc="167" dirty="0">
                <a:solidFill>
                  <a:srgbClr val="162942"/>
                </a:solidFill>
                <a:latin typeface="Muli Regular Bold"/>
              </a:rPr>
              <a:t>THE GRANT GROUP LLC.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35187" y="5024091"/>
            <a:ext cx="4518013" cy="5650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41"/>
              </a:lnSpc>
            </a:pPr>
            <a:r>
              <a:rPr lang="en-US" sz="1673" spc="167" dirty="0">
                <a:solidFill>
                  <a:srgbClr val="162942"/>
                </a:solidFill>
                <a:latin typeface="Muli Regular Bold" panose="020B0604020202020204" charset="0"/>
              </a:rPr>
              <a:t>JANET </a:t>
            </a:r>
            <a:r>
              <a:rPr lang="en-US" sz="1673" spc="125" dirty="0">
                <a:solidFill>
                  <a:srgbClr val="162942"/>
                </a:solidFill>
                <a:latin typeface="Muli Regular Bold" panose="020B0604020202020204" charset="0"/>
              </a:rPr>
              <a:t>A. PHOENIX, MD, MP</a:t>
            </a:r>
            <a:r>
              <a:rPr lang="en-US" sz="1673" spc="167" dirty="0">
                <a:solidFill>
                  <a:srgbClr val="162942"/>
                </a:solidFill>
                <a:latin typeface="Muli Regular Bold" panose="020B0604020202020204" charset="0"/>
              </a:rPr>
              <a:t>H, MS</a:t>
            </a:r>
          </a:p>
          <a:p>
            <a:pPr>
              <a:lnSpc>
                <a:spcPts val="2341"/>
              </a:lnSpc>
            </a:pPr>
            <a:r>
              <a:rPr lang="en-US" sz="1673" spc="167" dirty="0">
                <a:solidFill>
                  <a:srgbClr val="162942"/>
                </a:solidFill>
                <a:latin typeface="Muli Regular Bold"/>
              </a:rPr>
              <a:t>MICHELLE GEORGE, MPH</a:t>
            </a:r>
          </a:p>
        </p:txBody>
      </p:sp>
      <p:pic>
        <p:nvPicPr>
          <p:cNvPr id="15" name="Graphic 14" descr="First aid kit outline">
            <a:extLst>
              <a:ext uri="{FF2B5EF4-FFF2-40B4-BE49-F238E27FC236}">
                <a16:creationId xmlns:a16="http://schemas.microsoft.com/office/drawing/2014/main" id="{98C05D82-21C4-4819-B3ED-3F25486B69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24048" y="2766838"/>
            <a:ext cx="3258065" cy="32580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F538048-5CD3-4454-872D-30AEB6F9BB8A}"/>
              </a:ext>
            </a:extLst>
          </p:cNvPr>
          <p:cNvSpPr txBox="1"/>
          <p:nvPr/>
        </p:nvSpPr>
        <p:spPr>
          <a:xfrm>
            <a:off x="1991714" y="1749790"/>
            <a:ext cx="42731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/>
              <a:t>Sepsis Prevention &amp; Early Recognition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465437" y="1651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119622" y="285493"/>
            <a:ext cx="10693437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DIABETES AND SEPSIS MORTALITY</a:t>
            </a:r>
          </a:p>
          <a:p>
            <a:r>
              <a:rPr lang="en-US" sz="4000" b="1" spc="167" dirty="0">
                <a:solidFill>
                  <a:srgbClr val="162942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B5EA61-A2A4-48CD-A509-6EE5BB743A7B}"/>
              </a:ext>
            </a:extLst>
          </p:cNvPr>
          <p:cNvSpPr txBox="1"/>
          <p:nvPr/>
        </p:nvSpPr>
        <p:spPr>
          <a:xfrm>
            <a:off x="1058198" y="1563930"/>
            <a:ext cx="10075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Those with Type II diabetes had the highest sepsis infection rates.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iabetes 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causes a functional immune deficiency that directly reduces immune cell function. As a result, patients display diminished bactericidal clearance, increased complications.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Long-term sepsis mortality is at 60–80%.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AutoShape 5"/>
          <p:cNvSpPr/>
          <p:nvPr/>
        </p:nvSpPr>
        <p:spPr>
          <a:xfrm>
            <a:off x="1119622" y="1179886"/>
            <a:ext cx="9487318" cy="6350"/>
          </a:xfrm>
          <a:prstGeom prst="rect">
            <a:avLst/>
          </a:prstGeom>
          <a:solidFill>
            <a:srgbClr val="162942"/>
          </a:solidFill>
        </p:spPr>
      </p:sp>
    </p:spTree>
    <p:extLst>
      <p:ext uri="{BB962C8B-B14F-4D97-AF65-F5344CB8AC3E}">
        <p14:creationId xmlns:p14="http://schemas.microsoft.com/office/powerpoint/2010/main" val="4026895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8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119622" y="253586"/>
            <a:ext cx="1069343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spc="167" dirty="0">
                <a:solidFill>
                  <a:srgbClr val="162942"/>
                </a:solidFill>
              </a:rPr>
              <a:t>Why is Chronic Disease a Risk Factor for Sepsis?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B5EA61-A2A4-48CD-A509-6EE5BB743A7B}"/>
              </a:ext>
            </a:extLst>
          </p:cNvPr>
          <p:cNvSpPr txBox="1"/>
          <p:nvPr/>
        </p:nvSpPr>
        <p:spPr>
          <a:xfrm>
            <a:off x="926756" y="1897562"/>
            <a:ext cx="10075600" cy="343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Chronic disease causes a functional immune deficiency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reduces the function of immune cells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diminishes the ability of the body to clear bacteria or other infectious agents from the body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increases complications and increases the risk of mortality 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AutoShape 5"/>
          <p:cNvSpPr/>
          <p:nvPr/>
        </p:nvSpPr>
        <p:spPr>
          <a:xfrm>
            <a:off x="1119622" y="1643246"/>
            <a:ext cx="9487318" cy="6350"/>
          </a:xfrm>
          <a:prstGeom prst="rect">
            <a:avLst/>
          </a:prstGeom>
          <a:solidFill>
            <a:srgbClr val="162942"/>
          </a:solidFill>
        </p:spPr>
      </p:sp>
    </p:spTree>
    <p:extLst>
      <p:ext uri="{BB962C8B-B14F-4D97-AF65-F5344CB8AC3E}">
        <p14:creationId xmlns:p14="http://schemas.microsoft.com/office/powerpoint/2010/main" val="3597549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8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119622" y="253586"/>
            <a:ext cx="1069343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spc="167" dirty="0">
                <a:solidFill>
                  <a:srgbClr val="162942"/>
                </a:solidFill>
              </a:rPr>
              <a:t>Older people experience Immunosenescence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B5EA61-A2A4-48CD-A509-6EE5BB743A7B}"/>
              </a:ext>
            </a:extLst>
          </p:cNvPr>
          <p:cNvSpPr txBox="1"/>
          <p:nvPr/>
        </p:nvSpPr>
        <p:spPr>
          <a:xfrm>
            <a:off x="926756" y="1897562"/>
            <a:ext cx="10075600" cy="2715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Immunosenescence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Refers to the age associated decline of the immune system that may contribute to increased occurrence and severity of infectious diseases in the elderly population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AutoShape 5"/>
          <p:cNvSpPr/>
          <p:nvPr/>
        </p:nvSpPr>
        <p:spPr>
          <a:xfrm>
            <a:off x="1119622" y="887831"/>
            <a:ext cx="9487318" cy="6350"/>
          </a:xfrm>
          <a:prstGeom prst="rect">
            <a:avLst/>
          </a:prstGeom>
          <a:solidFill>
            <a:srgbClr val="162942"/>
          </a:solidFill>
        </p:spPr>
      </p:sp>
    </p:spTree>
    <p:extLst>
      <p:ext uri="{BB962C8B-B14F-4D97-AF65-F5344CB8AC3E}">
        <p14:creationId xmlns:p14="http://schemas.microsoft.com/office/powerpoint/2010/main" val="2577178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8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119622" y="253586"/>
            <a:ext cx="1069343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spc="167" dirty="0">
                <a:solidFill>
                  <a:srgbClr val="162942"/>
                </a:solidFill>
              </a:rPr>
              <a:t>Immunosenescence as a Risk Factor for Sepsis </a:t>
            </a:r>
          </a:p>
        </p:txBody>
      </p:sp>
      <p:sp>
        <p:nvSpPr>
          <p:cNvPr id="5" name="AutoShape 5"/>
          <p:cNvSpPr/>
          <p:nvPr/>
        </p:nvSpPr>
        <p:spPr>
          <a:xfrm>
            <a:off x="1119622" y="887831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B9B8F0-49A2-4F14-8AF8-1F6A4B62EC31}"/>
              </a:ext>
            </a:extLst>
          </p:cNvPr>
          <p:cNvSpPr txBox="1"/>
          <p:nvPr/>
        </p:nvSpPr>
        <p:spPr>
          <a:xfrm>
            <a:off x="1069527" y="1464103"/>
            <a:ext cx="10411291" cy="491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Reduction of function of cell-mediated immunity (the body’s response to intracellular pathogens) and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Decline in humoral immunity (involving antibodies which  – the body’s response to extracellular pathogens) and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Increases not only the risk for developing sepsis but also leads to more severe presentation of infection and a higher risk of death  (Martín, Pérez, &amp; Aldecoa, 2017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62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8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119622" y="253586"/>
            <a:ext cx="1069343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spc="167" dirty="0">
                <a:solidFill>
                  <a:srgbClr val="162942"/>
                </a:solidFill>
              </a:rPr>
              <a:t>Being a survivor of Sepsis is a Risk Factor for Sepsis </a:t>
            </a:r>
          </a:p>
        </p:txBody>
      </p:sp>
      <p:sp>
        <p:nvSpPr>
          <p:cNvPr id="5" name="AutoShape 5"/>
          <p:cNvSpPr/>
          <p:nvPr/>
        </p:nvSpPr>
        <p:spPr>
          <a:xfrm>
            <a:off x="1119622" y="1476487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B9B8F0-49A2-4F14-8AF8-1F6A4B62EC31}"/>
              </a:ext>
            </a:extLst>
          </p:cNvPr>
          <p:cNvSpPr txBox="1"/>
          <p:nvPr/>
        </p:nvSpPr>
        <p:spPr>
          <a:xfrm>
            <a:off x="1032456" y="1794667"/>
            <a:ext cx="10411291" cy="4175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Noto Sans Symbols"/>
              <a:buChar char="▪"/>
              <a:tabLst>
                <a:tab pos="457200" algn="l"/>
              </a:tabLst>
            </a:pP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Physical and psychological effects on sepsis survivors can leave a devastating impact on quality of life after sepsis;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Noto Sans Symbols"/>
              <a:buChar char="▪"/>
              <a:tabLst>
                <a:tab pos="457200" algn="l"/>
              </a:tabLst>
            </a:pP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Effects can include cognitive and functional impairments; increased risk of hospital readmission; increased risk of mortality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Noto Sans Symbols"/>
              <a:buChar char="▪"/>
              <a:tabLst>
                <a:tab pos="457200" algn="l"/>
              </a:tabLst>
            </a:pP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than 50% of survivors of sepsis experience these effects 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Noto Sans Symbols"/>
              <a:buChar char="▪"/>
              <a:tabLst>
                <a:tab pos="457200" algn="l"/>
              </a:tabLst>
            </a:pP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Sepsis survivors have residual immunosuppression in sepsis survivors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Noto Sans Symbols"/>
              <a:buChar char="▪"/>
              <a:tabLst>
                <a:tab pos="457200" algn="l"/>
              </a:tabLst>
            </a:pP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contributes to risk of reinfection, not only of sepsis, but of other recurrent infections 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396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8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119622" y="253586"/>
            <a:ext cx="1069343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spc="167" dirty="0">
                <a:solidFill>
                  <a:srgbClr val="162942"/>
                </a:solidFill>
              </a:rPr>
              <a:t>What Questions Can Guide Us in Sepsis Prevention at the time of Admission </a:t>
            </a:r>
          </a:p>
        </p:txBody>
      </p:sp>
      <p:sp>
        <p:nvSpPr>
          <p:cNvPr id="5" name="AutoShape 5"/>
          <p:cNvSpPr/>
          <p:nvPr/>
        </p:nvSpPr>
        <p:spPr>
          <a:xfrm>
            <a:off x="1119622" y="1476487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B9B8F0-49A2-4F14-8AF8-1F6A4B62EC31}"/>
              </a:ext>
            </a:extLst>
          </p:cNvPr>
          <p:cNvSpPr txBox="1"/>
          <p:nvPr/>
        </p:nvSpPr>
        <p:spPr>
          <a:xfrm>
            <a:off x="1032456" y="1794667"/>
            <a:ext cx="10411291" cy="3765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 the patient had sepsis previously?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Does the patient have an infection?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Does the patient have cancer?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121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49209" y="0"/>
            <a:ext cx="2181887" cy="6858000"/>
            <a:chOff x="0" y="0"/>
            <a:chExt cx="110710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7106" cy="3479800"/>
            </a:xfrm>
            <a:custGeom>
              <a:avLst/>
              <a:gdLst/>
              <a:ahLst/>
              <a:cxnLst/>
              <a:rect l="l" t="t" r="r" b="b"/>
              <a:pathLst>
                <a:path w="1107106" h="3479800">
                  <a:moveTo>
                    <a:pt x="982646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2646" y="0"/>
                  </a:lnTo>
                  <a:cubicBezTo>
                    <a:pt x="1051226" y="0"/>
                    <a:pt x="1107106" y="55880"/>
                    <a:pt x="1107106" y="124460"/>
                  </a:cubicBezTo>
                  <a:lnTo>
                    <a:pt x="1107106" y="3355340"/>
                  </a:lnTo>
                  <a:cubicBezTo>
                    <a:pt x="1107106" y="3423920"/>
                    <a:pt x="1051226" y="3479800"/>
                    <a:pt x="982646" y="3479800"/>
                  </a:cubicBezTo>
                  <a:close/>
                </a:path>
              </a:pathLst>
            </a:custGeom>
            <a:solidFill>
              <a:srgbClr val="3C53AC"/>
            </a:solidFill>
          </p:spPr>
          <p:txBody>
            <a:bodyPr/>
            <a:lstStyle/>
            <a:p>
              <a:endParaRPr lang="en-US" sz="1200" dirty="0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10800000">
            <a:off x="1828797" y="2273642"/>
            <a:ext cx="8991601" cy="3536607"/>
            <a:chOff x="0" y="0"/>
            <a:chExt cx="2354580" cy="153670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353310" cy="1536708"/>
            </a:xfrm>
            <a:custGeom>
              <a:avLst/>
              <a:gdLst/>
              <a:ahLst/>
              <a:cxnLst/>
              <a:rect l="l" t="t" r="r" b="b"/>
              <a:pathLst>
                <a:path w="2353310" h="1536708">
                  <a:moveTo>
                    <a:pt x="784860" y="1469398"/>
                  </a:moveTo>
                  <a:cubicBezTo>
                    <a:pt x="905510" y="1510038"/>
                    <a:pt x="1042670" y="1536708"/>
                    <a:pt x="1177290" y="1536708"/>
                  </a:cubicBezTo>
                  <a:cubicBezTo>
                    <a:pt x="1311910" y="1536708"/>
                    <a:pt x="1441450" y="1513848"/>
                    <a:pt x="1560830" y="1473208"/>
                  </a:cubicBezTo>
                  <a:cubicBezTo>
                    <a:pt x="1563370" y="1471938"/>
                    <a:pt x="1565910" y="1471938"/>
                    <a:pt x="1568450" y="1470668"/>
                  </a:cubicBezTo>
                  <a:cubicBezTo>
                    <a:pt x="2016760" y="1308108"/>
                    <a:pt x="2346960" y="878848"/>
                    <a:pt x="2353310" y="381297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381052"/>
                  </a:lnTo>
                  <a:cubicBezTo>
                    <a:pt x="6350" y="881388"/>
                    <a:pt x="331470" y="1310648"/>
                    <a:pt x="784860" y="1469398"/>
                  </a:cubicBezTo>
                  <a:close/>
                </a:path>
              </a:pathLst>
            </a:custGeom>
            <a:grpFill/>
          </p:spPr>
        </p:sp>
      </p:grpSp>
      <p:sp>
        <p:nvSpPr>
          <p:cNvPr id="9" name="TextBox 9"/>
          <p:cNvSpPr txBox="1"/>
          <p:nvPr/>
        </p:nvSpPr>
        <p:spPr>
          <a:xfrm>
            <a:off x="2181653" y="4417817"/>
            <a:ext cx="7277518" cy="1392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12"/>
              </a:lnSpc>
            </a:pPr>
            <a:r>
              <a:rPr lang="en-US" sz="5334" b="1" dirty="0">
                <a:ea typeface="Calibri" panose="020F0502020204030204" pitchFamily="34" charset="0"/>
                <a:cs typeface="Times New Roman" panose="02020603050405020304" pitchFamily="18" charset="0"/>
              </a:rPr>
              <a:t>How does Sepsis affect the body? </a:t>
            </a:r>
            <a:endParaRPr lang="en-US" sz="4920" b="1" dirty="0">
              <a:solidFill>
                <a:srgbClr val="162942"/>
              </a:solidFill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3DBE84B1-63FC-400F-B577-E3304C0BB290}"/>
              </a:ext>
            </a:extLst>
          </p:cNvPr>
          <p:cNvSpPr/>
          <p:nvPr/>
        </p:nvSpPr>
        <p:spPr>
          <a:xfrm>
            <a:off x="2018882" y="869796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645B4ADE-492A-402F-AAB2-9ED4CA25771E}"/>
              </a:ext>
            </a:extLst>
          </p:cNvPr>
          <p:cNvSpPr txBox="1"/>
          <p:nvPr/>
        </p:nvSpPr>
        <p:spPr>
          <a:xfrm>
            <a:off x="8113713" y="496994"/>
            <a:ext cx="3392487" cy="277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33"/>
              </a:lnSpc>
            </a:pPr>
            <a:r>
              <a:rPr lang="en-US" sz="1667" spc="167" dirty="0">
                <a:solidFill>
                  <a:srgbClr val="162942"/>
                </a:solidFill>
              </a:rPr>
              <a:t>MARCH 17, 2021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C0A9E7EE-4D90-48A4-8CEC-61DDB5A39E44}"/>
              </a:ext>
            </a:extLst>
          </p:cNvPr>
          <p:cNvSpPr txBox="1"/>
          <p:nvPr/>
        </p:nvSpPr>
        <p:spPr>
          <a:xfrm>
            <a:off x="2018882" y="496994"/>
            <a:ext cx="5320081" cy="277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1"/>
              </a:lnSpc>
            </a:pPr>
            <a:r>
              <a:rPr lang="en-US" sz="1673" spc="167" dirty="0">
                <a:solidFill>
                  <a:srgbClr val="162942"/>
                </a:solidFill>
              </a:rPr>
              <a:t>Sepsis Training Day 1</a:t>
            </a:r>
          </a:p>
        </p:txBody>
      </p:sp>
    </p:spTree>
    <p:extLst>
      <p:ext uri="{BB962C8B-B14F-4D97-AF65-F5344CB8AC3E}">
        <p14:creationId xmlns:p14="http://schemas.microsoft.com/office/powerpoint/2010/main" val="1359550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8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119622" y="253586"/>
            <a:ext cx="1069343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spc="167" dirty="0">
                <a:solidFill>
                  <a:srgbClr val="162942"/>
                </a:solidFill>
              </a:rPr>
              <a:t>How does the Immune System react during Sepsis? </a:t>
            </a:r>
          </a:p>
        </p:txBody>
      </p:sp>
      <p:sp>
        <p:nvSpPr>
          <p:cNvPr id="5" name="AutoShape 5"/>
          <p:cNvSpPr/>
          <p:nvPr/>
        </p:nvSpPr>
        <p:spPr>
          <a:xfrm>
            <a:off x="1119622" y="1476487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B9B8F0-49A2-4F14-8AF8-1F6A4B62EC31}"/>
              </a:ext>
            </a:extLst>
          </p:cNvPr>
          <p:cNvSpPr txBox="1"/>
          <p:nvPr/>
        </p:nvSpPr>
        <p:spPr>
          <a:xfrm>
            <a:off x="1032456" y="1794667"/>
            <a:ext cx="10411291" cy="4028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immune system mobilizes infection fighting cells.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are local in the tissue that is injured or at the site of infection.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travel there through the blood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Those that travel leave the blood vessels to get to the infection site.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026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8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119622" y="253586"/>
            <a:ext cx="1069343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spc="167" dirty="0">
                <a:solidFill>
                  <a:srgbClr val="162942"/>
                </a:solidFill>
              </a:rPr>
              <a:t>How does the Immune System react during Sepsis? </a:t>
            </a:r>
          </a:p>
        </p:txBody>
      </p:sp>
      <p:sp>
        <p:nvSpPr>
          <p:cNvPr id="5" name="AutoShape 5"/>
          <p:cNvSpPr/>
          <p:nvPr/>
        </p:nvSpPr>
        <p:spPr>
          <a:xfrm>
            <a:off x="1119622" y="1476487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B9B8F0-49A2-4F14-8AF8-1F6A4B62EC31}"/>
              </a:ext>
            </a:extLst>
          </p:cNvPr>
          <p:cNvSpPr txBox="1"/>
          <p:nvPr/>
        </p:nvSpPr>
        <p:spPr>
          <a:xfrm>
            <a:off x="1032456" y="1794667"/>
            <a:ext cx="10411291" cy="3929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can be local tissue damage that occurs as the infection is being fought.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Blood vessels typically dilate and can later form small clots.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clots are the body’s attempt to wall of the infection and keep it from spreading.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88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9F8D8C5-FFE0-44B2-83C5-B8A2FE139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68" y="228654"/>
            <a:ext cx="7931732" cy="647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9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8" y="103502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2018882" y="869796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11" name="TextBox 11"/>
          <p:cNvSpPr txBox="1"/>
          <p:nvPr/>
        </p:nvSpPr>
        <p:spPr>
          <a:xfrm>
            <a:off x="8113713" y="496994"/>
            <a:ext cx="3392487" cy="277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33"/>
              </a:lnSpc>
            </a:pPr>
            <a:r>
              <a:rPr lang="en-US" sz="1667" spc="167" dirty="0">
                <a:solidFill>
                  <a:srgbClr val="162942"/>
                </a:solidFill>
                <a:latin typeface="Calibri (Body)"/>
              </a:rPr>
              <a:t>Sepsis Training Day # 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18882" y="496994"/>
            <a:ext cx="5320081" cy="277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1"/>
              </a:lnSpc>
            </a:pPr>
            <a:r>
              <a:rPr lang="en-US" sz="1673" spc="167" dirty="0">
                <a:solidFill>
                  <a:srgbClr val="162942"/>
                </a:solidFill>
                <a:latin typeface="Calibri(Body)"/>
              </a:rPr>
              <a:t>Outline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18882" y="1071196"/>
            <a:ext cx="9487318" cy="4956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 of Sepsis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it?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is at risk?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Sepsis Affects the Body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 Group Exercise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Epidemiology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on Prevalence of Sepsis in US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on Prevalence of Sepsis in Maryland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Data on Montgomery County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Early Recognition/Treatment of Sepsis in Long Term Care Settings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Signs and Symptoms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454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1278BB5-4408-4439-8E37-1C9AE358F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935" y="638997"/>
            <a:ext cx="6214677" cy="557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25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8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119622" y="253586"/>
            <a:ext cx="1069343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spc="167" dirty="0">
                <a:solidFill>
                  <a:srgbClr val="162942"/>
                </a:solidFill>
              </a:rPr>
              <a:t>What is Septic Shock? </a:t>
            </a:r>
          </a:p>
        </p:txBody>
      </p:sp>
      <p:sp>
        <p:nvSpPr>
          <p:cNvPr id="5" name="AutoShape 5"/>
          <p:cNvSpPr/>
          <p:nvPr/>
        </p:nvSpPr>
        <p:spPr>
          <a:xfrm>
            <a:off x="1119622" y="1476487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B9B8F0-49A2-4F14-8AF8-1F6A4B62EC31}"/>
              </a:ext>
            </a:extLst>
          </p:cNvPr>
          <p:cNvSpPr txBox="1"/>
          <p:nvPr/>
        </p:nvSpPr>
        <p:spPr>
          <a:xfrm>
            <a:off x="1119622" y="1794667"/>
            <a:ext cx="10324125" cy="136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“Septic shock is a subset of sepsis when circulatory and cellular    dysfunction is associated with a higher risk of mortality.”</a:t>
            </a:r>
            <a:endParaRPr lang="en-US" sz="3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3CA951-5679-4A4A-8879-804DA06E454D}"/>
              </a:ext>
            </a:extLst>
          </p:cNvPr>
          <p:cNvSpPr txBox="1"/>
          <p:nvPr/>
        </p:nvSpPr>
        <p:spPr>
          <a:xfrm>
            <a:off x="1334530" y="3158182"/>
            <a:ext cx="9625913" cy="343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these small clots form in organs like the kidney or lungs, then these organs don’t get the circulation they need.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slowing of blood flow to the organs is a hallmark sign of sepsis.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can lead to organ failure.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338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8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119622" y="253586"/>
            <a:ext cx="1069343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COVID-19 CAN CAUSE SEPSIS</a:t>
            </a:r>
            <a:r>
              <a:rPr lang="en-US" sz="4000" b="1" spc="167" dirty="0">
                <a:solidFill>
                  <a:srgbClr val="162942"/>
                </a:solidFill>
              </a:rPr>
              <a:t> </a:t>
            </a:r>
          </a:p>
        </p:txBody>
      </p:sp>
      <p:sp>
        <p:nvSpPr>
          <p:cNvPr id="5" name="AutoShape 5"/>
          <p:cNvSpPr/>
          <p:nvPr/>
        </p:nvSpPr>
        <p:spPr>
          <a:xfrm>
            <a:off x="1119622" y="1476487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B9B8F0-49A2-4F14-8AF8-1F6A4B62EC31}"/>
              </a:ext>
            </a:extLst>
          </p:cNvPr>
          <p:cNvSpPr txBox="1"/>
          <p:nvPr/>
        </p:nvSpPr>
        <p:spPr>
          <a:xfrm>
            <a:off x="1119622" y="1794667"/>
            <a:ext cx="10324125" cy="136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“Septic shock is a subset of sepsis when circulatory and cellular    dysfunction is associated with a higher risk of mortality.”</a:t>
            </a:r>
            <a:endParaRPr lang="en-US" sz="3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3CA951-5679-4A4A-8879-804DA06E454D}"/>
              </a:ext>
            </a:extLst>
          </p:cNvPr>
          <p:cNvSpPr txBox="1"/>
          <p:nvPr/>
        </p:nvSpPr>
        <p:spPr>
          <a:xfrm>
            <a:off x="1334530" y="3158182"/>
            <a:ext cx="9625913" cy="394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Although pneumonia is the most common organ system affected by Covid-19, almost every organ system can be affected.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“Signs of multi organ injury typical of sepsis occur in approximately 2 to 5% of those with Covid-19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sepsis results from Covid-19 infection it typically occurs 8 to 10 days after onset of symptoms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Early recognition of sepsis symptoms is important in recognizing this in people infected with Covid-19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642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89D4CEFE-8C40-43F7-A4CF-C501F509E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928" y="670320"/>
            <a:ext cx="8091810" cy="600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13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Seeing sepsis kick off: Identification and treatment">
            <a:hlinkClick r:id="" action="ppaction://media"/>
            <a:extLst>
              <a:ext uri="{FF2B5EF4-FFF2-40B4-BE49-F238E27FC236}">
                <a16:creationId xmlns:a16="http://schemas.microsoft.com/office/drawing/2014/main" id="{6245E3D3-117C-4FD9-B68F-303DED0891A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57400" y="984250"/>
            <a:ext cx="7688684" cy="434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5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49209" y="0"/>
            <a:ext cx="2181887" cy="6858000"/>
            <a:chOff x="0" y="0"/>
            <a:chExt cx="110710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7106" cy="3479800"/>
            </a:xfrm>
            <a:custGeom>
              <a:avLst/>
              <a:gdLst/>
              <a:ahLst/>
              <a:cxnLst/>
              <a:rect l="l" t="t" r="r" b="b"/>
              <a:pathLst>
                <a:path w="1107106" h="3479800">
                  <a:moveTo>
                    <a:pt x="982646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2646" y="0"/>
                  </a:lnTo>
                  <a:cubicBezTo>
                    <a:pt x="1051226" y="0"/>
                    <a:pt x="1107106" y="55880"/>
                    <a:pt x="1107106" y="124460"/>
                  </a:cubicBezTo>
                  <a:lnTo>
                    <a:pt x="1107106" y="3355340"/>
                  </a:lnTo>
                  <a:cubicBezTo>
                    <a:pt x="1107106" y="3423920"/>
                    <a:pt x="1051226" y="3479800"/>
                    <a:pt x="982646" y="3479800"/>
                  </a:cubicBezTo>
                  <a:close/>
                </a:path>
              </a:pathLst>
            </a:custGeom>
            <a:solidFill>
              <a:srgbClr val="3C53AC"/>
            </a:solidFill>
          </p:spPr>
          <p:txBody>
            <a:bodyPr/>
            <a:lstStyle/>
            <a:p>
              <a:endParaRPr lang="en-US" sz="1200" dirty="0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10800000">
            <a:off x="1828797" y="2273642"/>
            <a:ext cx="8991601" cy="3536607"/>
            <a:chOff x="0" y="0"/>
            <a:chExt cx="2354580" cy="153670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353310" cy="1536708"/>
            </a:xfrm>
            <a:custGeom>
              <a:avLst/>
              <a:gdLst/>
              <a:ahLst/>
              <a:cxnLst/>
              <a:rect l="l" t="t" r="r" b="b"/>
              <a:pathLst>
                <a:path w="2353310" h="1536708">
                  <a:moveTo>
                    <a:pt x="784860" y="1469398"/>
                  </a:moveTo>
                  <a:cubicBezTo>
                    <a:pt x="905510" y="1510038"/>
                    <a:pt x="1042670" y="1536708"/>
                    <a:pt x="1177290" y="1536708"/>
                  </a:cubicBezTo>
                  <a:cubicBezTo>
                    <a:pt x="1311910" y="1536708"/>
                    <a:pt x="1441450" y="1513848"/>
                    <a:pt x="1560830" y="1473208"/>
                  </a:cubicBezTo>
                  <a:cubicBezTo>
                    <a:pt x="1563370" y="1471938"/>
                    <a:pt x="1565910" y="1471938"/>
                    <a:pt x="1568450" y="1470668"/>
                  </a:cubicBezTo>
                  <a:cubicBezTo>
                    <a:pt x="2016760" y="1308108"/>
                    <a:pt x="2346960" y="878848"/>
                    <a:pt x="2353310" y="381297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381052"/>
                  </a:lnTo>
                  <a:cubicBezTo>
                    <a:pt x="6350" y="881388"/>
                    <a:pt x="331470" y="1310648"/>
                    <a:pt x="784860" y="1469398"/>
                  </a:cubicBezTo>
                  <a:close/>
                </a:path>
              </a:pathLst>
            </a:custGeom>
            <a:grpFill/>
          </p:spPr>
        </p:sp>
      </p:grpSp>
      <p:sp>
        <p:nvSpPr>
          <p:cNvPr id="9" name="TextBox 9"/>
          <p:cNvSpPr txBox="1"/>
          <p:nvPr/>
        </p:nvSpPr>
        <p:spPr>
          <a:xfrm>
            <a:off x="2181653" y="4417817"/>
            <a:ext cx="7277518" cy="699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12"/>
              </a:lnSpc>
            </a:pPr>
            <a:r>
              <a:rPr lang="en-US" sz="5334" b="1" dirty="0">
                <a:ea typeface="Calibri" panose="020F0502020204030204" pitchFamily="34" charset="0"/>
                <a:cs typeface="Times New Roman" panose="02020603050405020304" pitchFamily="18" charset="0"/>
              </a:rPr>
              <a:t>Restroom Break </a:t>
            </a:r>
            <a:endParaRPr lang="en-US" sz="4920" b="1" dirty="0">
              <a:solidFill>
                <a:srgbClr val="162942"/>
              </a:solidFill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3DBE84B1-63FC-400F-B577-E3304C0BB290}"/>
              </a:ext>
            </a:extLst>
          </p:cNvPr>
          <p:cNvSpPr/>
          <p:nvPr/>
        </p:nvSpPr>
        <p:spPr>
          <a:xfrm>
            <a:off x="2018882" y="869796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645B4ADE-492A-402F-AAB2-9ED4CA25771E}"/>
              </a:ext>
            </a:extLst>
          </p:cNvPr>
          <p:cNvSpPr txBox="1"/>
          <p:nvPr/>
        </p:nvSpPr>
        <p:spPr>
          <a:xfrm>
            <a:off x="8113713" y="496994"/>
            <a:ext cx="3392487" cy="277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33"/>
              </a:lnSpc>
            </a:pPr>
            <a:r>
              <a:rPr lang="en-US" sz="1667" spc="167" dirty="0">
                <a:solidFill>
                  <a:srgbClr val="162942"/>
                </a:solidFill>
              </a:rPr>
              <a:t>MARCH 17, 2021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C0A9E7EE-4D90-48A4-8CEC-61DDB5A39E44}"/>
              </a:ext>
            </a:extLst>
          </p:cNvPr>
          <p:cNvSpPr txBox="1"/>
          <p:nvPr/>
        </p:nvSpPr>
        <p:spPr>
          <a:xfrm>
            <a:off x="2018882" y="496994"/>
            <a:ext cx="5320081" cy="277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1"/>
              </a:lnSpc>
            </a:pPr>
            <a:r>
              <a:rPr lang="en-US" sz="1673" spc="167" dirty="0">
                <a:solidFill>
                  <a:srgbClr val="162942"/>
                </a:solidFill>
              </a:rPr>
              <a:t>Sepsis Training Day 1</a:t>
            </a:r>
          </a:p>
        </p:txBody>
      </p:sp>
    </p:spTree>
    <p:extLst>
      <p:ext uri="{BB962C8B-B14F-4D97-AF65-F5344CB8AC3E}">
        <p14:creationId xmlns:p14="http://schemas.microsoft.com/office/powerpoint/2010/main" val="1504430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8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119622" y="253586"/>
            <a:ext cx="1069343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spc="167" dirty="0">
                <a:solidFill>
                  <a:srgbClr val="162942"/>
                </a:solidFill>
              </a:rPr>
              <a:t>Resident Assessed for Infection and Organ Function</a:t>
            </a:r>
          </a:p>
        </p:txBody>
      </p:sp>
      <p:sp>
        <p:nvSpPr>
          <p:cNvPr id="5" name="AutoShape 5"/>
          <p:cNvSpPr/>
          <p:nvPr/>
        </p:nvSpPr>
        <p:spPr>
          <a:xfrm>
            <a:off x="1119622" y="1476487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B9B8F0-49A2-4F14-8AF8-1F6A4B62EC31}"/>
              </a:ext>
            </a:extLst>
          </p:cNvPr>
          <p:cNvSpPr txBox="1"/>
          <p:nvPr/>
        </p:nvSpPr>
        <p:spPr>
          <a:xfrm>
            <a:off x="1119622" y="1794667"/>
            <a:ext cx="10324125" cy="869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Labs were Ordered with instructions to rush results</a:t>
            </a:r>
            <a:endParaRPr lang="en-US" sz="3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3CA951-5679-4A4A-8879-804DA06E454D}"/>
              </a:ext>
            </a:extLst>
          </p:cNvPr>
          <p:cNvSpPr txBox="1"/>
          <p:nvPr/>
        </p:nvSpPr>
        <p:spPr>
          <a:xfrm>
            <a:off x="1334530" y="3158182"/>
            <a:ext cx="9625913" cy="2164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Lactate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Blood cultures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UA/UC,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Electrolytes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Creatinine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PT/INR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432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8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119622" y="253586"/>
            <a:ext cx="1069343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spc="167" dirty="0">
                <a:solidFill>
                  <a:srgbClr val="162942"/>
                </a:solidFill>
              </a:rPr>
              <a:t>Sepsis Bundle Orders</a:t>
            </a:r>
          </a:p>
        </p:txBody>
      </p:sp>
      <p:sp>
        <p:nvSpPr>
          <p:cNvPr id="5" name="AutoShape 5"/>
          <p:cNvSpPr/>
          <p:nvPr/>
        </p:nvSpPr>
        <p:spPr>
          <a:xfrm>
            <a:off x="1119622" y="1476487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B9B8F0-49A2-4F14-8AF8-1F6A4B62EC31}"/>
              </a:ext>
            </a:extLst>
          </p:cNvPr>
          <p:cNvSpPr txBox="1"/>
          <p:nvPr/>
        </p:nvSpPr>
        <p:spPr>
          <a:xfrm>
            <a:off x="1119622" y="1794667"/>
            <a:ext cx="10324125" cy="869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Standing orders were present in the Electronic Health Record</a:t>
            </a:r>
            <a:endParaRPr lang="en-US" sz="3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3CA951-5679-4A4A-8879-804DA06E454D}"/>
              </a:ext>
            </a:extLst>
          </p:cNvPr>
          <p:cNvSpPr txBox="1"/>
          <p:nvPr/>
        </p:nvSpPr>
        <p:spPr>
          <a:xfrm>
            <a:off x="1334530" y="3158182"/>
            <a:ext cx="96259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mL/kg crystalloid bolus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230 pounds (104 kg) x 30 mL/kg = 3136mL for bolus (3 L of fluid)</a:t>
            </a: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Started on broad spectrum antibiotics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Vital signs at least every 15 minutes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93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8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119622" y="253586"/>
            <a:ext cx="1069343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spc="167" dirty="0">
                <a:solidFill>
                  <a:srgbClr val="162942"/>
                </a:solidFill>
              </a:rPr>
              <a:t>Resident Reassessed</a:t>
            </a:r>
          </a:p>
        </p:txBody>
      </p:sp>
      <p:sp>
        <p:nvSpPr>
          <p:cNvPr id="5" name="AutoShape 5"/>
          <p:cNvSpPr/>
          <p:nvPr/>
        </p:nvSpPr>
        <p:spPr>
          <a:xfrm>
            <a:off x="1119622" y="1476487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B9B8F0-49A2-4F14-8AF8-1F6A4B62EC31}"/>
              </a:ext>
            </a:extLst>
          </p:cNvPr>
          <p:cNvSpPr txBox="1"/>
          <p:nvPr/>
        </p:nvSpPr>
        <p:spPr>
          <a:xfrm>
            <a:off x="1119622" y="1794667"/>
            <a:ext cx="10324125" cy="14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Vital signs following fluid bolus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3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3CA951-5679-4A4A-8879-804DA06E454D}"/>
              </a:ext>
            </a:extLst>
          </p:cNvPr>
          <p:cNvSpPr txBox="1"/>
          <p:nvPr/>
        </p:nvSpPr>
        <p:spPr>
          <a:xfrm>
            <a:off x="2333368" y="3228410"/>
            <a:ext cx="962591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Blood pressure: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78/46 (Initial Value 84/52)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Pulse: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150 (Initial Value 145)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Temp: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unchanged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Oxygen saturation: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88% on 2L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Respirations: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 – shallow (initial value 22)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Mental State: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Remains confused: answers questions inappropriately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596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8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119622" y="253586"/>
            <a:ext cx="1069343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spc="167" dirty="0">
                <a:solidFill>
                  <a:srgbClr val="162942"/>
                </a:solidFill>
              </a:rPr>
              <a:t>Laboratory Values</a:t>
            </a:r>
          </a:p>
        </p:txBody>
      </p:sp>
      <p:sp>
        <p:nvSpPr>
          <p:cNvPr id="5" name="AutoShape 5"/>
          <p:cNvSpPr/>
          <p:nvPr/>
        </p:nvSpPr>
        <p:spPr>
          <a:xfrm>
            <a:off x="1119622" y="1476487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B9B8F0-49A2-4F14-8AF8-1F6A4B62EC31}"/>
              </a:ext>
            </a:extLst>
          </p:cNvPr>
          <p:cNvSpPr txBox="1"/>
          <p:nvPr/>
        </p:nvSpPr>
        <p:spPr>
          <a:xfrm>
            <a:off x="1119622" y="1794667"/>
            <a:ext cx="10324125" cy="14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Labs are in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3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3CA951-5679-4A4A-8879-804DA06E454D}"/>
              </a:ext>
            </a:extLst>
          </p:cNvPr>
          <p:cNvSpPr txBox="1"/>
          <p:nvPr/>
        </p:nvSpPr>
        <p:spPr>
          <a:xfrm>
            <a:off x="2333368" y="3228410"/>
            <a:ext cx="9625913" cy="194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Lactate: 4.2</a:t>
            </a:r>
          </a:p>
          <a:p>
            <a:pPr marL="45720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WBC: 2.0</a:t>
            </a:r>
          </a:p>
          <a:p>
            <a:pPr marL="45720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Hemoglobin: 9.2</a:t>
            </a:r>
          </a:p>
          <a:p>
            <a:pPr marL="45720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Creatinine: 2.4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INR: 2.1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5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49209" y="0"/>
            <a:ext cx="2181887" cy="6858000"/>
            <a:chOff x="0" y="0"/>
            <a:chExt cx="110710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7106" cy="3479800"/>
            </a:xfrm>
            <a:custGeom>
              <a:avLst/>
              <a:gdLst/>
              <a:ahLst/>
              <a:cxnLst/>
              <a:rect l="l" t="t" r="r" b="b"/>
              <a:pathLst>
                <a:path w="1107106" h="3479800">
                  <a:moveTo>
                    <a:pt x="982646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2646" y="0"/>
                  </a:lnTo>
                  <a:cubicBezTo>
                    <a:pt x="1051226" y="0"/>
                    <a:pt x="1107106" y="55880"/>
                    <a:pt x="1107106" y="124460"/>
                  </a:cubicBezTo>
                  <a:lnTo>
                    <a:pt x="1107106" y="3355340"/>
                  </a:lnTo>
                  <a:cubicBezTo>
                    <a:pt x="1107106" y="3423920"/>
                    <a:pt x="1051226" y="3479800"/>
                    <a:pt x="982646" y="3479800"/>
                  </a:cubicBezTo>
                  <a:close/>
                </a:path>
              </a:pathLst>
            </a:custGeom>
            <a:solidFill>
              <a:srgbClr val="3C53AC"/>
            </a:solidFill>
          </p:spPr>
          <p:txBody>
            <a:bodyPr/>
            <a:lstStyle/>
            <a:p>
              <a:endParaRPr lang="en-US" sz="1200" dirty="0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10800000">
            <a:off x="1828797" y="2273642"/>
            <a:ext cx="8991601" cy="3536607"/>
            <a:chOff x="0" y="0"/>
            <a:chExt cx="2354580" cy="153670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353310" cy="1536708"/>
            </a:xfrm>
            <a:custGeom>
              <a:avLst/>
              <a:gdLst/>
              <a:ahLst/>
              <a:cxnLst/>
              <a:rect l="l" t="t" r="r" b="b"/>
              <a:pathLst>
                <a:path w="2353310" h="1536708">
                  <a:moveTo>
                    <a:pt x="784860" y="1469398"/>
                  </a:moveTo>
                  <a:cubicBezTo>
                    <a:pt x="905510" y="1510038"/>
                    <a:pt x="1042670" y="1536708"/>
                    <a:pt x="1177290" y="1536708"/>
                  </a:cubicBezTo>
                  <a:cubicBezTo>
                    <a:pt x="1311910" y="1536708"/>
                    <a:pt x="1441450" y="1513848"/>
                    <a:pt x="1560830" y="1473208"/>
                  </a:cubicBezTo>
                  <a:cubicBezTo>
                    <a:pt x="1563370" y="1471938"/>
                    <a:pt x="1565910" y="1471938"/>
                    <a:pt x="1568450" y="1470668"/>
                  </a:cubicBezTo>
                  <a:cubicBezTo>
                    <a:pt x="2016760" y="1308108"/>
                    <a:pt x="2346960" y="878848"/>
                    <a:pt x="2353310" y="381297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381052"/>
                  </a:lnTo>
                  <a:cubicBezTo>
                    <a:pt x="6350" y="881388"/>
                    <a:pt x="331470" y="1310648"/>
                    <a:pt x="784860" y="1469398"/>
                  </a:cubicBezTo>
                  <a:close/>
                </a:path>
              </a:pathLst>
            </a:custGeom>
            <a:grpFill/>
          </p:spPr>
        </p:sp>
      </p:grpSp>
      <p:sp>
        <p:nvSpPr>
          <p:cNvPr id="9" name="TextBox 9"/>
          <p:cNvSpPr txBox="1"/>
          <p:nvPr/>
        </p:nvSpPr>
        <p:spPr>
          <a:xfrm>
            <a:off x="2206367" y="4609753"/>
            <a:ext cx="7277518" cy="699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12"/>
              </a:lnSpc>
            </a:pPr>
            <a:r>
              <a:rPr lang="en-US" sz="5334" b="1" dirty="0">
                <a:ea typeface="Calibri" panose="020F0502020204030204" pitchFamily="34" charset="0"/>
                <a:cs typeface="Times New Roman" panose="02020603050405020304" pitchFamily="18" charset="0"/>
              </a:rPr>
              <a:t>Definition of Sepsis </a:t>
            </a:r>
            <a:endParaRPr lang="en-US" sz="4920" b="1" dirty="0">
              <a:solidFill>
                <a:srgbClr val="162942"/>
              </a:solidFill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95F2C9F9-1CED-4439-A584-DDC0279CA7CD}"/>
              </a:ext>
            </a:extLst>
          </p:cNvPr>
          <p:cNvSpPr/>
          <p:nvPr/>
        </p:nvSpPr>
        <p:spPr>
          <a:xfrm>
            <a:off x="2018882" y="869796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D9481F89-84D2-4D56-932A-43F9077329E8}"/>
              </a:ext>
            </a:extLst>
          </p:cNvPr>
          <p:cNvSpPr txBox="1"/>
          <p:nvPr/>
        </p:nvSpPr>
        <p:spPr>
          <a:xfrm>
            <a:off x="8113713" y="496994"/>
            <a:ext cx="3392487" cy="277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33"/>
              </a:lnSpc>
            </a:pPr>
            <a:r>
              <a:rPr lang="en-US" sz="1667" spc="167" dirty="0">
                <a:solidFill>
                  <a:srgbClr val="162942"/>
                </a:solidFill>
              </a:rPr>
              <a:t>MARCH , 2021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2C8DC163-B8B5-4480-BAA4-8F2C1E8DB5CB}"/>
              </a:ext>
            </a:extLst>
          </p:cNvPr>
          <p:cNvSpPr txBox="1"/>
          <p:nvPr/>
        </p:nvSpPr>
        <p:spPr>
          <a:xfrm>
            <a:off x="2018882" y="496994"/>
            <a:ext cx="5320081" cy="277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1"/>
              </a:lnSpc>
            </a:pPr>
            <a:r>
              <a:rPr lang="en-US" sz="1673" spc="167" dirty="0">
                <a:solidFill>
                  <a:srgbClr val="162942"/>
                </a:solidFill>
              </a:rPr>
              <a:t>Sepsis Training Day 1</a:t>
            </a:r>
          </a:p>
        </p:txBody>
      </p:sp>
    </p:spTree>
    <p:extLst>
      <p:ext uri="{BB962C8B-B14F-4D97-AF65-F5344CB8AC3E}">
        <p14:creationId xmlns:p14="http://schemas.microsoft.com/office/powerpoint/2010/main" val="3049784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8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119622" y="253586"/>
            <a:ext cx="1069343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spc="167" dirty="0">
                <a:solidFill>
                  <a:srgbClr val="162942"/>
                </a:solidFill>
              </a:rPr>
              <a:t>What would you recommend?</a:t>
            </a:r>
          </a:p>
        </p:txBody>
      </p:sp>
      <p:sp>
        <p:nvSpPr>
          <p:cNvPr id="5" name="AutoShape 5"/>
          <p:cNvSpPr/>
          <p:nvPr/>
        </p:nvSpPr>
        <p:spPr>
          <a:xfrm>
            <a:off x="1119622" y="1476487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3CA951-5679-4A4A-8879-804DA06E454D}"/>
              </a:ext>
            </a:extLst>
          </p:cNvPr>
          <p:cNvSpPr txBox="1"/>
          <p:nvPr/>
        </p:nvSpPr>
        <p:spPr>
          <a:xfrm>
            <a:off x="1817834" y="2833960"/>
            <a:ext cx="9625913" cy="3106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steps should be taken to respond to this new information about Dorothy’s condition?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do the results of the labs and the assessment indicate?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would you recommend?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52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49209" y="0"/>
            <a:ext cx="2181887" cy="6858000"/>
            <a:chOff x="0" y="0"/>
            <a:chExt cx="110710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7106" cy="3479800"/>
            </a:xfrm>
            <a:custGeom>
              <a:avLst/>
              <a:gdLst/>
              <a:ahLst/>
              <a:cxnLst/>
              <a:rect l="l" t="t" r="r" b="b"/>
              <a:pathLst>
                <a:path w="1107106" h="3479800">
                  <a:moveTo>
                    <a:pt x="982646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2646" y="0"/>
                  </a:lnTo>
                  <a:cubicBezTo>
                    <a:pt x="1051226" y="0"/>
                    <a:pt x="1107106" y="55880"/>
                    <a:pt x="1107106" y="124460"/>
                  </a:cubicBezTo>
                  <a:lnTo>
                    <a:pt x="1107106" y="3355340"/>
                  </a:lnTo>
                  <a:cubicBezTo>
                    <a:pt x="1107106" y="3423920"/>
                    <a:pt x="1051226" y="3479800"/>
                    <a:pt x="982646" y="3479800"/>
                  </a:cubicBezTo>
                  <a:close/>
                </a:path>
              </a:pathLst>
            </a:custGeom>
            <a:solidFill>
              <a:srgbClr val="3C53AC"/>
            </a:solidFill>
          </p:spPr>
          <p:txBody>
            <a:bodyPr/>
            <a:lstStyle/>
            <a:p>
              <a:endParaRPr lang="en-US" sz="1200" dirty="0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10800000">
            <a:off x="1828797" y="2273642"/>
            <a:ext cx="8991601" cy="3536607"/>
            <a:chOff x="0" y="0"/>
            <a:chExt cx="2354580" cy="153670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353310" cy="1536708"/>
            </a:xfrm>
            <a:custGeom>
              <a:avLst/>
              <a:gdLst/>
              <a:ahLst/>
              <a:cxnLst/>
              <a:rect l="l" t="t" r="r" b="b"/>
              <a:pathLst>
                <a:path w="2353310" h="1536708">
                  <a:moveTo>
                    <a:pt x="784860" y="1469398"/>
                  </a:moveTo>
                  <a:cubicBezTo>
                    <a:pt x="905510" y="1510038"/>
                    <a:pt x="1042670" y="1536708"/>
                    <a:pt x="1177290" y="1536708"/>
                  </a:cubicBezTo>
                  <a:cubicBezTo>
                    <a:pt x="1311910" y="1536708"/>
                    <a:pt x="1441450" y="1513848"/>
                    <a:pt x="1560830" y="1473208"/>
                  </a:cubicBezTo>
                  <a:cubicBezTo>
                    <a:pt x="1563370" y="1471938"/>
                    <a:pt x="1565910" y="1471938"/>
                    <a:pt x="1568450" y="1470668"/>
                  </a:cubicBezTo>
                  <a:cubicBezTo>
                    <a:pt x="2016760" y="1308108"/>
                    <a:pt x="2346960" y="878848"/>
                    <a:pt x="2353310" y="381297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381052"/>
                  </a:lnTo>
                  <a:cubicBezTo>
                    <a:pt x="6350" y="881388"/>
                    <a:pt x="331470" y="1310648"/>
                    <a:pt x="784860" y="1469398"/>
                  </a:cubicBezTo>
                  <a:close/>
                </a:path>
              </a:pathLst>
            </a:custGeom>
            <a:grpFill/>
          </p:spPr>
        </p:sp>
      </p:grpSp>
      <p:sp>
        <p:nvSpPr>
          <p:cNvPr id="9" name="TextBox 9"/>
          <p:cNvSpPr txBox="1"/>
          <p:nvPr/>
        </p:nvSpPr>
        <p:spPr>
          <a:xfrm>
            <a:off x="2181653" y="4417817"/>
            <a:ext cx="7277518" cy="699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12"/>
              </a:lnSpc>
            </a:pPr>
            <a:r>
              <a:rPr lang="en-US" sz="5334" b="1" dirty="0">
                <a:ea typeface="Calibri" panose="020F0502020204030204" pitchFamily="34" charset="0"/>
                <a:cs typeface="Times New Roman" panose="02020603050405020304" pitchFamily="18" charset="0"/>
              </a:rPr>
              <a:t>Epidemiology of Sepsis </a:t>
            </a:r>
            <a:endParaRPr lang="en-US" sz="4920" b="1" dirty="0">
              <a:solidFill>
                <a:srgbClr val="162942"/>
              </a:solidFill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3DBE84B1-63FC-400F-B577-E3304C0BB290}"/>
              </a:ext>
            </a:extLst>
          </p:cNvPr>
          <p:cNvSpPr/>
          <p:nvPr/>
        </p:nvSpPr>
        <p:spPr>
          <a:xfrm>
            <a:off x="2018882" y="869796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645B4ADE-492A-402F-AAB2-9ED4CA25771E}"/>
              </a:ext>
            </a:extLst>
          </p:cNvPr>
          <p:cNvSpPr txBox="1"/>
          <p:nvPr/>
        </p:nvSpPr>
        <p:spPr>
          <a:xfrm>
            <a:off x="8113713" y="496994"/>
            <a:ext cx="3392487" cy="277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33"/>
              </a:lnSpc>
            </a:pPr>
            <a:r>
              <a:rPr lang="en-US" sz="1667" spc="167" dirty="0">
                <a:solidFill>
                  <a:srgbClr val="162942"/>
                </a:solidFill>
              </a:rPr>
              <a:t>MARCH 17, 2021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C0A9E7EE-4D90-48A4-8CEC-61DDB5A39E44}"/>
              </a:ext>
            </a:extLst>
          </p:cNvPr>
          <p:cNvSpPr txBox="1"/>
          <p:nvPr/>
        </p:nvSpPr>
        <p:spPr>
          <a:xfrm>
            <a:off x="2018882" y="496994"/>
            <a:ext cx="5320081" cy="277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1"/>
              </a:lnSpc>
            </a:pPr>
            <a:r>
              <a:rPr lang="en-US" sz="1673" spc="167" dirty="0">
                <a:solidFill>
                  <a:srgbClr val="162942"/>
                </a:solidFill>
              </a:rPr>
              <a:t>Sepsis Training Day 1</a:t>
            </a:r>
          </a:p>
        </p:txBody>
      </p:sp>
    </p:spTree>
    <p:extLst>
      <p:ext uri="{BB962C8B-B14F-4D97-AF65-F5344CB8AC3E}">
        <p14:creationId xmlns:p14="http://schemas.microsoft.com/office/powerpoint/2010/main" val="3284432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8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138883" y="397243"/>
            <a:ext cx="1069343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spc="167" dirty="0">
                <a:solidFill>
                  <a:srgbClr val="162942"/>
                </a:solidFill>
              </a:rPr>
              <a:t>Epidemiology of Sepsis </a:t>
            </a:r>
          </a:p>
        </p:txBody>
      </p:sp>
      <p:sp>
        <p:nvSpPr>
          <p:cNvPr id="5" name="AutoShape 5"/>
          <p:cNvSpPr/>
          <p:nvPr/>
        </p:nvSpPr>
        <p:spPr>
          <a:xfrm>
            <a:off x="1138883" y="1209995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3CA951-5679-4A4A-8879-804DA06E454D}"/>
              </a:ext>
            </a:extLst>
          </p:cNvPr>
          <p:cNvSpPr txBox="1"/>
          <p:nvPr/>
        </p:nvSpPr>
        <p:spPr>
          <a:xfrm>
            <a:off x="1009790" y="705094"/>
            <a:ext cx="6453261" cy="5928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Every year, at least 1.7 million adults in the USA develop sepsis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Nearly 270,000 Americans die as a result of sepsis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in 3 patients who dies in hospital has sepsis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Louisiana has the highest rate of sepsis deaths followed by New Jersey and Alabama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Sepsis is present in 30% to 50% of hospitalizations that culminate in death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1/3 of sepsis survivors are re-hospitalized within 3 months of initial sepsis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 descr="A group of people in a line&#10;&#10;Description automatically generated with medium confidence">
            <a:extLst>
              <a:ext uri="{FF2B5EF4-FFF2-40B4-BE49-F238E27FC236}">
                <a16:creationId xmlns:a16="http://schemas.microsoft.com/office/drawing/2014/main" id="{BF5C3251-AD5B-4A63-8CFD-7596738964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051" y="4202823"/>
            <a:ext cx="4220657" cy="1445182"/>
          </a:xfrm>
          <a:prstGeom prst="rect">
            <a:avLst/>
          </a:prstGeom>
        </p:spPr>
      </p:pic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E7FBB938-EE93-4995-8D79-35154679D9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051" y="1566887"/>
            <a:ext cx="4351493" cy="195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13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8" y="862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138883" y="397243"/>
            <a:ext cx="1069343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spc="167" dirty="0">
                <a:solidFill>
                  <a:srgbClr val="162942"/>
                </a:solidFill>
              </a:rPr>
              <a:t>Epidemiology of Sepsis in Maryland  </a:t>
            </a:r>
          </a:p>
        </p:txBody>
      </p:sp>
      <p:sp>
        <p:nvSpPr>
          <p:cNvPr id="5" name="AutoShape 5"/>
          <p:cNvSpPr/>
          <p:nvPr/>
        </p:nvSpPr>
        <p:spPr>
          <a:xfrm>
            <a:off x="1138883" y="1209995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3CA951-5679-4A4A-8879-804DA06E454D}"/>
              </a:ext>
            </a:extLst>
          </p:cNvPr>
          <p:cNvSpPr txBox="1"/>
          <p:nvPr/>
        </p:nvSpPr>
        <p:spPr>
          <a:xfrm>
            <a:off x="1138883" y="1012796"/>
            <a:ext cx="9625913" cy="423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Maryland, sepsis is among the top 10 most common potentially preventable complications across Maryland hospitals, and one of the leading causes of mortality and readmission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Sepsis claims about 1,100 lives in Maryland each year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3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leading cause of death in Maryland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76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8" y="862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138883" y="397243"/>
            <a:ext cx="1069343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spc="167" dirty="0">
                <a:solidFill>
                  <a:srgbClr val="162942"/>
                </a:solidFill>
              </a:rPr>
              <a:t>Epidemiology of Sepsis in Maryland  </a:t>
            </a:r>
          </a:p>
        </p:txBody>
      </p:sp>
      <p:sp>
        <p:nvSpPr>
          <p:cNvPr id="5" name="AutoShape 5"/>
          <p:cNvSpPr/>
          <p:nvPr/>
        </p:nvSpPr>
        <p:spPr>
          <a:xfrm>
            <a:off x="1138883" y="1209995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3CA951-5679-4A4A-8879-804DA06E454D}"/>
              </a:ext>
            </a:extLst>
          </p:cNvPr>
          <p:cNvSpPr txBox="1"/>
          <p:nvPr/>
        </p:nvSpPr>
        <p:spPr>
          <a:xfrm>
            <a:off x="1138883" y="1012796"/>
            <a:ext cx="9625913" cy="641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April 2019 through March 2020, 9% of initial total hospital admissions in the state of Maryland were for Septicemia.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April 2019 through March 2020, 11% of hospital readmissions after an index hospitalization in Maryland were for Septicemia.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Septicemia was among the top 10 diagnostic categories listed as cause of hospital admissions during this time period.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3524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8" y="862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138883" y="397243"/>
            <a:ext cx="1069343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spc="167" dirty="0">
                <a:solidFill>
                  <a:srgbClr val="162942"/>
                </a:solidFill>
              </a:rPr>
              <a:t>Sepsis in Montgomery County </a:t>
            </a:r>
          </a:p>
        </p:txBody>
      </p:sp>
      <p:sp>
        <p:nvSpPr>
          <p:cNvPr id="5" name="AutoShape 5"/>
          <p:cNvSpPr/>
          <p:nvPr/>
        </p:nvSpPr>
        <p:spPr>
          <a:xfrm>
            <a:off x="1138883" y="1209995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3CA951-5679-4A4A-8879-804DA06E454D}"/>
              </a:ext>
            </a:extLst>
          </p:cNvPr>
          <p:cNvSpPr txBox="1"/>
          <p:nvPr/>
        </p:nvSpPr>
        <p:spPr>
          <a:xfrm>
            <a:off x="1138883" y="1012796"/>
            <a:ext cx="9625913" cy="5913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April 2019 through March 2020, in selected Montgomery County Zip Codes, 12.3% of initial total hospital admissions were for Septicemia.</a:t>
            </a: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April 2019 through March 2020, in selected Montgomery County Zip codes, 16.4% of hospital readmissions after an index hospitalization were for Septicemia.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4098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105757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138883" y="397243"/>
            <a:ext cx="1069343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spc="167" dirty="0">
                <a:solidFill>
                  <a:srgbClr val="162942"/>
                </a:solidFill>
              </a:rPr>
              <a:t>What happens to Patients following the initial Sepsis Occurrence? </a:t>
            </a:r>
          </a:p>
        </p:txBody>
      </p:sp>
      <p:sp>
        <p:nvSpPr>
          <p:cNvPr id="5" name="AutoShape 5"/>
          <p:cNvSpPr/>
          <p:nvPr/>
        </p:nvSpPr>
        <p:spPr>
          <a:xfrm>
            <a:off x="1138883" y="1704265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3CA951-5679-4A4A-8879-804DA06E454D}"/>
              </a:ext>
            </a:extLst>
          </p:cNvPr>
          <p:cNvSpPr txBox="1"/>
          <p:nvPr/>
        </p:nvSpPr>
        <p:spPr>
          <a:xfrm>
            <a:off x="1069585" y="1976548"/>
            <a:ext cx="9625913" cy="3435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60% are hospitalized again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in 6 die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common cause of rehospitalization is infection (either unresolved/recurrent infection or new infection)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Pneumonia most common site of infection in those hospitalized again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6494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105757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138883" y="397243"/>
            <a:ext cx="1069343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spc="167" dirty="0">
                <a:solidFill>
                  <a:srgbClr val="162942"/>
                </a:solidFill>
              </a:rPr>
              <a:t>What are the Risk Factors for Rehospitalization?</a:t>
            </a:r>
          </a:p>
        </p:txBody>
      </p:sp>
      <p:sp>
        <p:nvSpPr>
          <p:cNvPr id="5" name="AutoShape 5"/>
          <p:cNvSpPr/>
          <p:nvPr/>
        </p:nvSpPr>
        <p:spPr>
          <a:xfrm>
            <a:off x="1138883" y="1704265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3CA951-5679-4A4A-8879-804DA06E454D}"/>
              </a:ext>
            </a:extLst>
          </p:cNvPr>
          <p:cNvSpPr txBox="1"/>
          <p:nvPr/>
        </p:nvSpPr>
        <p:spPr>
          <a:xfrm>
            <a:off x="1069585" y="1976548"/>
            <a:ext cx="9625913" cy="343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Prolonged hospitalization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Presence of an indwelling catheter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2622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3DCFE3E-2275-4607-96BD-689F08313DD5}"/>
              </a:ext>
            </a:extLst>
          </p:cNvPr>
          <p:cNvSpPr/>
          <p:nvPr/>
        </p:nvSpPr>
        <p:spPr>
          <a:xfrm>
            <a:off x="112755" y="131072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Two people shaking hands&#10;&#10;Description automatically generated with low confidence">
            <a:extLst>
              <a:ext uri="{FF2B5EF4-FFF2-40B4-BE49-F238E27FC236}">
                <a16:creationId xmlns:a16="http://schemas.microsoft.com/office/drawing/2014/main" id="{12B2965D-39A9-425A-9F9E-1160BA73D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436" y="818874"/>
            <a:ext cx="6268764" cy="5220252"/>
          </a:xfrm>
        </p:spPr>
      </p:pic>
    </p:spTree>
    <p:extLst>
      <p:ext uri="{BB962C8B-B14F-4D97-AF65-F5344CB8AC3E}">
        <p14:creationId xmlns:p14="http://schemas.microsoft.com/office/powerpoint/2010/main" val="28427728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DC946F-16B2-4388-924B-EC90B417CDF7}"/>
              </a:ext>
            </a:extLst>
          </p:cNvPr>
          <p:cNvSpPr/>
          <p:nvPr/>
        </p:nvSpPr>
        <p:spPr>
          <a:xfrm>
            <a:off x="112755" y="131072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7C028-A1A8-4687-8546-047EA6105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The Core Elements of Antibiotic Stewardship for Nursing Homes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7E751-24BB-41CE-A73C-A7B4128FB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5590"/>
            <a:ext cx="743115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https://www.cdc.gov/longtermcare/pdfs/core-elements-antibiotic-stewardship.pdf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112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8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119622" y="894509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12" name="TextBox 12"/>
          <p:cNvSpPr txBox="1"/>
          <p:nvPr/>
        </p:nvSpPr>
        <p:spPr>
          <a:xfrm>
            <a:off x="1119622" y="501465"/>
            <a:ext cx="5320081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1"/>
              </a:lnSpc>
            </a:pPr>
            <a:r>
              <a:rPr lang="en-US" sz="4000" b="1" spc="167" dirty="0">
                <a:solidFill>
                  <a:srgbClr val="162942"/>
                </a:solidFill>
              </a:rPr>
              <a:t>What is sepsis?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C39FC8-8C09-4BF7-8B39-8AB9A2A3FCDE}"/>
              </a:ext>
            </a:extLst>
          </p:cNvPr>
          <p:cNvSpPr txBox="1"/>
          <p:nvPr/>
        </p:nvSpPr>
        <p:spPr>
          <a:xfrm>
            <a:off x="817242" y="1162079"/>
            <a:ext cx="10934034" cy="4839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0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“Life-threatening organ dysfunction caused by a dysregulated host response to infection.”</a:t>
            </a:r>
            <a:endParaRPr lang="en-US" sz="3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Noto Sans Symbols"/>
              <a:buChar char="▪"/>
              <a:tabLst>
                <a:tab pos="4572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Sepsis is the body’s extreme reaction to an infection. It happens when a current infection triggers a chain reaction throughout your body that can have deadly results (cytokine storm)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Noto Sans Symbols"/>
              <a:buChar char="▪"/>
              <a:tabLst>
                <a:tab pos="4572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Sepsis starts with infection.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Noto Sans Symbols"/>
              <a:buChar char="▪"/>
              <a:tabLst>
                <a:tab pos="4572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this infection is not recognized and treated promptly it can lead to sepsis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Noto Sans Symbols"/>
              <a:buChar char="▪"/>
              <a:tabLst>
                <a:tab pos="4572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Sepsis is a medical emergency and is life threatening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Noto Sans Symbols"/>
              <a:buChar char="▪"/>
              <a:tabLst>
                <a:tab pos="4572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Without timely treatment sepsis can lead to organ failure and death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Noto Sans Symbols"/>
              <a:buChar char="▪"/>
              <a:tabLst>
                <a:tab pos="4572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 often referred to as Septic Shock.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1581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105757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138883" y="397243"/>
            <a:ext cx="1069343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spc="167" dirty="0">
                <a:solidFill>
                  <a:srgbClr val="162942"/>
                </a:solidFill>
              </a:rPr>
              <a:t>Preventing Sepsis </a:t>
            </a:r>
          </a:p>
        </p:txBody>
      </p:sp>
      <p:sp>
        <p:nvSpPr>
          <p:cNvPr id="5" name="AutoShape 5"/>
          <p:cNvSpPr/>
          <p:nvPr/>
        </p:nvSpPr>
        <p:spPr>
          <a:xfrm>
            <a:off x="1138883" y="1704265"/>
            <a:ext cx="9487318" cy="6350"/>
          </a:xfrm>
          <a:prstGeom prst="rect">
            <a:avLst/>
          </a:prstGeom>
          <a:solidFill>
            <a:srgbClr val="162942"/>
          </a:solidFill>
        </p:spPr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152B1A43-2439-4868-B0FE-8F32CF9C4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83" y="1887215"/>
            <a:ext cx="8361704" cy="464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244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49209" y="0"/>
            <a:ext cx="2181887" cy="6858000"/>
            <a:chOff x="0" y="0"/>
            <a:chExt cx="110710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7106" cy="3479800"/>
            </a:xfrm>
            <a:custGeom>
              <a:avLst/>
              <a:gdLst/>
              <a:ahLst/>
              <a:cxnLst/>
              <a:rect l="l" t="t" r="r" b="b"/>
              <a:pathLst>
                <a:path w="1107106" h="3479800">
                  <a:moveTo>
                    <a:pt x="982646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2646" y="0"/>
                  </a:lnTo>
                  <a:cubicBezTo>
                    <a:pt x="1051226" y="0"/>
                    <a:pt x="1107106" y="55880"/>
                    <a:pt x="1107106" y="124460"/>
                  </a:cubicBezTo>
                  <a:lnTo>
                    <a:pt x="1107106" y="3355340"/>
                  </a:lnTo>
                  <a:cubicBezTo>
                    <a:pt x="1107106" y="3423920"/>
                    <a:pt x="1051226" y="3479800"/>
                    <a:pt x="982646" y="3479800"/>
                  </a:cubicBezTo>
                  <a:close/>
                </a:path>
              </a:pathLst>
            </a:custGeom>
            <a:solidFill>
              <a:srgbClr val="3C53AC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2018882" y="1146258"/>
            <a:ext cx="9487318" cy="6350"/>
          </a:xfrm>
          <a:prstGeom prst="rect">
            <a:avLst/>
          </a:prstGeom>
          <a:solidFill>
            <a:srgbClr val="162942"/>
          </a:solidFill>
        </p:spPr>
      </p:sp>
      <p:grpSp>
        <p:nvGrpSpPr>
          <p:cNvPr id="6" name="Group 6"/>
          <p:cNvGrpSpPr/>
          <p:nvPr/>
        </p:nvGrpSpPr>
        <p:grpSpPr>
          <a:xfrm>
            <a:off x="11085870" y="6051550"/>
            <a:ext cx="420330" cy="190500"/>
            <a:chOff x="0" y="0"/>
            <a:chExt cx="840660" cy="3810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59660" y="0"/>
              <a:ext cx="381000" cy="381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0"/>
              <a:ext cx="381000" cy="381000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637946" y="1343782"/>
            <a:ext cx="5658089" cy="517774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121941" y="2057400"/>
            <a:ext cx="2114758" cy="27432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5494850" y="1253972"/>
            <a:ext cx="6011350" cy="5368648"/>
            <a:chOff x="0" y="0"/>
            <a:chExt cx="2557720" cy="228426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557720" cy="2284263"/>
            </a:xfrm>
            <a:custGeom>
              <a:avLst/>
              <a:gdLst/>
              <a:ahLst/>
              <a:cxnLst/>
              <a:rect l="l" t="t" r="r" b="b"/>
              <a:pathLst>
                <a:path w="2557720" h="2284263">
                  <a:moveTo>
                    <a:pt x="2433260" y="59690"/>
                  </a:moveTo>
                  <a:cubicBezTo>
                    <a:pt x="2468820" y="59690"/>
                    <a:pt x="2498030" y="88900"/>
                    <a:pt x="2498030" y="124460"/>
                  </a:cubicBezTo>
                  <a:lnTo>
                    <a:pt x="2498030" y="2159802"/>
                  </a:lnTo>
                  <a:cubicBezTo>
                    <a:pt x="2498030" y="2195363"/>
                    <a:pt x="2468820" y="2224572"/>
                    <a:pt x="2433260" y="2224572"/>
                  </a:cubicBezTo>
                  <a:lnTo>
                    <a:pt x="124460" y="2224572"/>
                  </a:lnTo>
                  <a:cubicBezTo>
                    <a:pt x="88900" y="2224572"/>
                    <a:pt x="59690" y="2195363"/>
                    <a:pt x="59690" y="215980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433260" y="59690"/>
                  </a:lnTo>
                  <a:moveTo>
                    <a:pt x="243326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159802"/>
                  </a:lnTo>
                  <a:cubicBezTo>
                    <a:pt x="0" y="2228382"/>
                    <a:pt x="55880" y="2284263"/>
                    <a:pt x="124460" y="2284263"/>
                  </a:cubicBezTo>
                  <a:lnTo>
                    <a:pt x="2433260" y="2284263"/>
                  </a:lnTo>
                  <a:cubicBezTo>
                    <a:pt x="2501841" y="2284263"/>
                    <a:pt x="2557720" y="2228382"/>
                    <a:pt x="2557720" y="2159802"/>
                  </a:cubicBezTo>
                  <a:lnTo>
                    <a:pt x="2557720" y="124460"/>
                  </a:lnTo>
                  <a:cubicBezTo>
                    <a:pt x="2557720" y="55880"/>
                    <a:pt x="2501841" y="0"/>
                    <a:pt x="2433260" y="0"/>
                  </a:cubicBezTo>
                  <a:close/>
                </a:path>
              </a:pathLst>
            </a:custGeom>
            <a:solidFill>
              <a:srgbClr val="3C53AC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2454699" y="355527"/>
            <a:ext cx="7991319" cy="638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0"/>
              </a:lnSpc>
            </a:pPr>
            <a:r>
              <a:rPr lang="en-US" sz="4400" dirty="0">
                <a:solidFill>
                  <a:srgbClr val="162942"/>
                </a:solidFill>
                <a:latin typeface="Muli Bold"/>
              </a:rPr>
              <a:t>Personal Protective Equipment</a:t>
            </a:r>
          </a:p>
        </p:txBody>
      </p:sp>
    </p:spTree>
    <p:extLst>
      <p:ext uri="{BB962C8B-B14F-4D97-AF65-F5344CB8AC3E}">
        <p14:creationId xmlns:p14="http://schemas.microsoft.com/office/powerpoint/2010/main" val="13075519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8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60104" y="543352"/>
            <a:ext cx="1094736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spc="167" dirty="0">
                <a:solidFill>
                  <a:srgbClr val="162942"/>
                </a:solidFill>
              </a:rPr>
              <a:t>Sepsis Prevention (World Health Organization)</a:t>
            </a:r>
          </a:p>
        </p:txBody>
      </p:sp>
      <p:sp>
        <p:nvSpPr>
          <p:cNvPr id="5" name="AutoShape 5"/>
          <p:cNvSpPr/>
          <p:nvPr/>
        </p:nvSpPr>
        <p:spPr>
          <a:xfrm>
            <a:off x="960104" y="1345920"/>
            <a:ext cx="9487318" cy="6350"/>
          </a:xfrm>
          <a:prstGeom prst="rect">
            <a:avLst/>
          </a:prstGeom>
          <a:solidFill>
            <a:srgbClr val="162942"/>
          </a:solidFill>
        </p:spPr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7F288314-EAB1-4848-8458-8E5070737E6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104" y="1844879"/>
            <a:ext cx="7020085" cy="3748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48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49209" y="0"/>
            <a:ext cx="2181887" cy="6858000"/>
            <a:chOff x="0" y="0"/>
            <a:chExt cx="110710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7106" cy="3479800"/>
            </a:xfrm>
            <a:custGeom>
              <a:avLst/>
              <a:gdLst/>
              <a:ahLst/>
              <a:cxnLst/>
              <a:rect l="l" t="t" r="r" b="b"/>
              <a:pathLst>
                <a:path w="1107106" h="3479800">
                  <a:moveTo>
                    <a:pt x="982646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2646" y="0"/>
                  </a:lnTo>
                  <a:cubicBezTo>
                    <a:pt x="1051226" y="0"/>
                    <a:pt x="1107106" y="55880"/>
                    <a:pt x="1107106" y="124460"/>
                  </a:cubicBezTo>
                  <a:lnTo>
                    <a:pt x="1107106" y="3355340"/>
                  </a:lnTo>
                  <a:cubicBezTo>
                    <a:pt x="1107106" y="3423920"/>
                    <a:pt x="1051226" y="3479800"/>
                    <a:pt x="982646" y="3479800"/>
                  </a:cubicBezTo>
                  <a:close/>
                </a:path>
              </a:pathLst>
            </a:custGeom>
            <a:solidFill>
              <a:srgbClr val="3C53AC"/>
            </a:solidFill>
          </p:spPr>
          <p:txBody>
            <a:bodyPr/>
            <a:lstStyle/>
            <a:p>
              <a:endParaRPr lang="en-US" sz="1200" dirty="0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10800000">
            <a:off x="1828797" y="2273642"/>
            <a:ext cx="8991601" cy="3536607"/>
            <a:chOff x="0" y="0"/>
            <a:chExt cx="2354580" cy="153670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353310" cy="1536708"/>
            </a:xfrm>
            <a:custGeom>
              <a:avLst/>
              <a:gdLst/>
              <a:ahLst/>
              <a:cxnLst/>
              <a:rect l="l" t="t" r="r" b="b"/>
              <a:pathLst>
                <a:path w="2353310" h="1536708">
                  <a:moveTo>
                    <a:pt x="784860" y="1469398"/>
                  </a:moveTo>
                  <a:cubicBezTo>
                    <a:pt x="905510" y="1510038"/>
                    <a:pt x="1042670" y="1536708"/>
                    <a:pt x="1177290" y="1536708"/>
                  </a:cubicBezTo>
                  <a:cubicBezTo>
                    <a:pt x="1311910" y="1536708"/>
                    <a:pt x="1441450" y="1513848"/>
                    <a:pt x="1560830" y="1473208"/>
                  </a:cubicBezTo>
                  <a:cubicBezTo>
                    <a:pt x="1563370" y="1471938"/>
                    <a:pt x="1565910" y="1471938"/>
                    <a:pt x="1568450" y="1470668"/>
                  </a:cubicBezTo>
                  <a:cubicBezTo>
                    <a:pt x="2016760" y="1308108"/>
                    <a:pt x="2346960" y="878848"/>
                    <a:pt x="2353310" y="381297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381052"/>
                  </a:lnTo>
                  <a:cubicBezTo>
                    <a:pt x="6350" y="881388"/>
                    <a:pt x="331470" y="1310648"/>
                    <a:pt x="784860" y="1469398"/>
                  </a:cubicBezTo>
                  <a:close/>
                </a:path>
              </a:pathLst>
            </a:custGeom>
            <a:grpFill/>
          </p:spPr>
        </p:sp>
      </p:grpSp>
      <p:sp>
        <p:nvSpPr>
          <p:cNvPr id="9" name="TextBox 9"/>
          <p:cNvSpPr txBox="1"/>
          <p:nvPr/>
        </p:nvSpPr>
        <p:spPr>
          <a:xfrm>
            <a:off x="2457241" y="3725319"/>
            <a:ext cx="7277518" cy="2084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12"/>
              </a:lnSpc>
            </a:pPr>
            <a:r>
              <a:rPr lang="en-US" sz="5334" b="1" dirty="0">
                <a:solidFill>
                  <a:srgbClr val="162942"/>
                </a:solidFill>
                <a:cs typeface="Times New Roman" panose="02020603050405020304" pitchFamily="18" charset="0"/>
              </a:rPr>
              <a:t>Early Recognition of Sepsis in Long-Term Care Settings </a:t>
            </a:r>
            <a:endParaRPr lang="en-US" sz="4920" b="1" dirty="0">
              <a:solidFill>
                <a:srgbClr val="162942"/>
              </a:solidFill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3DBE84B1-63FC-400F-B577-E3304C0BB290}"/>
              </a:ext>
            </a:extLst>
          </p:cNvPr>
          <p:cNvSpPr/>
          <p:nvPr/>
        </p:nvSpPr>
        <p:spPr>
          <a:xfrm>
            <a:off x="2018882" y="869796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645B4ADE-492A-402F-AAB2-9ED4CA25771E}"/>
              </a:ext>
            </a:extLst>
          </p:cNvPr>
          <p:cNvSpPr txBox="1"/>
          <p:nvPr/>
        </p:nvSpPr>
        <p:spPr>
          <a:xfrm>
            <a:off x="8113713" y="496994"/>
            <a:ext cx="3392487" cy="277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33"/>
              </a:lnSpc>
            </a:pPr>
            <a:r>
              <a:rPr lang="en-US" sz="1667" spc="167" dirty="0">
                <a:solidFill>
                  <a:srgbClr val="162942"/>
                </a:solidFill>
              </a:rPr>
              <a:t>MARCH , 2021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C0A9E7EE-4D90-48A4-8CEC-61DDB5A39E44}"/>
              </a:ext>
            </a:extLst>
          </p:cNvPr>
          <p:cNvSpPr txBox="1"/>
          <p:nvPr/>
        </p:nvSpPr>
        <p:spPr>
          <a:xfrm>
            <a:off x="2018882" y="496994"/>
            <a:ext cx="5320081" cy="277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1"/>
              </a:lnSpc>
            </a:pPr>
            <a:r>
              <a:rPr lang="en-US" sz="1673" spc="167" dirty="0">
                <a:solidFill>
                  <a:srgbClr val="162942"/>
                </a:solidFill>
              </a:rPr>
              <a:t>Sepsis Training Day 1</a:t>
            </a:r>
          </a:p>
        </p:txBody>
      </p:sp>
    </p:spTree>
    <p:extLst>
      <p:ext uri="{BB962C8B-B14F-4D97-AF65-F5344CB8AC3E}">
        <p14:creationId xmlns:p14="http://schemas.microsoft.com/office/powerpoint/2010/main" val="26469364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49209" y="0"/>
            <a:ext cx="2181887" cy="6858000"/>
            <a:chOff x="0" y="0"/>
            <a:chExt cx="110710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7106" cy="3479800"/>
            </a:xfrm>
            <a:custGeom>
              <a:avLst/>
              <a:gdLst/>
              <a:ahLst/>
              <a:cxnLst/>
              <a:rect l="l" t="t" r="r" b="b"/>
              <a:pathLst>
                <a:path w="1107106" h="3479800">
                  <a:moveTo>
                    <a:pt x="982646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2646" y="0"/>
                  </a:lnTo>
                  <a:cubicBezTo>
                    <a:pt x="1051226" y="0"/>
                    <a:pt x="1107106" y="55880"/>
                    <a:pt x="1107106" y="124460"/>
                  </a:cubicBezTo>
                  <a:lnTo>
                    <a:pt x="1107106" y="3355340"/>
                  </a:lnTo>
                  <a:cubicBezTo>
                    <a:pt x="1107106" y="3423920"/>
                    <a:pt x="1051226" y="3479800"/>
                    <a:pt x="982646" y="3479800"/>
                  </a:cubicBezTo>
                  <a:close/>
                </a:path>
              </a:pathLst>
            </a:custGeom>
            <a:solidFill>
              <a:srgbClr val="3C53AC"/>
            </a:solidFill>
          </p:spPr>
          <p:txBody>
            <a:bodyPr/>
            <a:lstStyle/>
            <a:p>
              <a:endParaRPr lang="en-US" sz="1200" dirty="0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10800000">
            <a:off x="1828797" y="2273642"/>
            <a:ext cx="8991601" cy="3536607"/>
            <a:chOff x="0" y="0"/>
            <a:chExt cx="2354580" cy="153670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353310" cy="1536708"/>
            </a:xfrm>
            <a:custGeom>
              <a:avLst/>
              <a:gdLst/>
              <a:ahLst/>
              <a:cxnLst/>
              <a:rect l="l" t="t" r="r" b="b"/>
              <a:pathLst>
                <a:path w="2353310" h="1536708">
                  <a:moveTo>
                    <a:pt x="784860" y="1469398"/>
                  </a:moveTo>
                  <a:cubicBezTo>
                    <a:pt x="905510" y="1510038"/>
                    <a:pt x="1042670" y="1536708"/>
                    <a:pt x="1177290" y="1536708"/>
                  </a:cubicBezTo>
                  <a:cubicBezTo>
                    <a:pt x="1311910" y="1536708"/>
                    <a:pt x="1441450" y="1513848"/>
                    <a:pt x="1560830" y="1473208"/>
                  </a:cubicBezTo>
                  <a:cubicBezTo>
                    <a:pt x="1563370" y="1471938"/>
                    <a:pt x="1565910" y="1471938"/>
                    <a:pt x="1568450" y="1470668"/>
                  </a:cubicBezTo>
                  <a:cubicBezTo>
                    <a:pt x="2016760" y="1308108"/>
                    <a:pt x="2346960" y="878848"/>
                    <a:pt x="2353310" y="381297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381052"/>
                  </a:lnTo>
                  <a:cubicBezTo>
                    <a:pt x="6350" y="881388"/>
                    <a:pt x="331470" y="1310648"/>
                    <a:pt x="784860" y="1469398"/>
                  </a:cubicBezTo>
                  <a:close/>
                </a:path>
              </a:pathLst>
            </a:custGeom>
            <a:grpFill/>
          </p:spPr>
        </p:sp>
      </p:grpSp>
      <p:sp>
        <p:nvSpPr>
          <p:cNvPr id="9" name="TextBox 9"/>
          <p:cNvSpPr txBox="1"/>
          <p:nvPr/>
        </p:nvSpPr>
        <p:spPr>
          <a:xfrm>
            <a:off x="2206367" y="4609753"/>
            <a:ext cx="7277518" cy="699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12"/>
              </a:lnSpc>
            </a:pPr>
            <a:r>
              <a:rPr lang="en-US" sz="5334" b="1" dirty="0">
                <a:ea typeface="Calibri" panose="020F0502020204030204" pitchFamily="34" charset="0"/>
                <a:cs typeface="Times New Roman" panose="02020603050405020304" pitchFamily="18" charset="0"/>
              </a:rPr>
              <a:t>Signs and Symptoms </a:t>
            </a:r>
            <a:endParaRPr lang="en-US" sz="4920" b="1" dirty="0">
              <a:solidFill>
                <a:srgbClr val="162942"/>
              </a:solidFill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2082C1E5-5FB2-4BA0-956C-844288F5B6C2}"/>
              </a:ext>
            </a:extLst>
          </p:cNvPr>
          <p:cNvSpPr/>
          <p:nvPr/>
        </p:nvSpPr>
        <p:spPr>
          <a:xfrm>
            <a:off x="2018882" y="869796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4A7FFB32-DB62-4441-827E-1E487E3B7272}"/>
              </a:ext>
            </a:extLst>
          </p:cNvPr>
          <p:cNvSpPr txBox="1"/>
          <p:nvPr/>
        </p:nvSpPr>
        <p:spPr>
          <a:xfrm>
            <a:off x="8113713" y="496994"/>
            <a:ext cx="3392487" cy="277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33"/>
              </a:lnSpc>
            </a:pPr>
            <a:r>
              <a:rPr lang="en-US" sz="1667" spc="167" dirty="0">
                <a:solidFill>
                  <a:srgbClr val="162942"/>
                </a:solidFill>
              </a:rPr>
              <a:t>MARCH , 2021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38618F02-206A-4143-A885-3713AB026AB1}"/>
              </a:ext>
            </a:extLst>
          </p:cNvPr>
          <p:cNvSpPr txBox="1"/>
          <p:nvPr/>
        </p:nvSpPr>
        <p:spPr>
          <a:xfrm>
            <a:off x="2018882" y="496994"/>
            <a:ext cx="5320081" cy="277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1"/>
              </a:lnSpc>
            </a:pPr>
            <a:r>
              <a:rPr lang="en-US" sz="1673" spc="167" dirty="0">
                <a:solidFill>
                  <a:srgbClr val="162942"/>
                </a:solidFill>
              </a:rPr>
              <a:t>Sepsis Training Day 1</a:t>
            </a:r>
          </a:p>
        </p:txBody>
      </p:sp>
    </p:spTree>
    <p:extLst>
      <p:ext uri="{BB962C8B-B14F-4D97-AF65-F5344CB8AC3E}">
        <p14:creationId xmlns:p14="http://schemas.microsoft.com/office/powerpoint/2010/main" val="42525277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8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138883" y="397243"/>
            <a:ext cx="1069343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spc="167" dirty="0">
                <a:solidFill>
                  <a:srgbClr val="162942"/>
                </a:solidFill>
              </a:rPr>
              <a:t>Recognition of Sepsis </a:t>
            </a:r>
          </a:p>
        </p:txBody>
      </p:sp>
      <p:sp>
        <p:nvSpPr>
          <p:cNvPr id="5" name="AutoShape 5"/>
          <p:cNvSpPr/>
          <p:nvPr/>
        </p:nvSpPr>
        <p:spPr>
          <a:xfrm>
            <a:off x="1138883" y="1209995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3CA951-5679-4A4A-8879-804DA06E454D}"/>
              </a:ext>
            </a:extLst>
          </p:cNvPr>
          <p:cNvSpPr txBox="1"/>
          <p:nvPr/>
        </p:nvSpPr>
        <p:spPr>
          <a:xfrm>
            <a:off x="1138883" y="1419927"/>
            <a:ext cx="9625913" cy="5533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Altered mental status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Confusion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Falls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Malaise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Tachycardia (heart rate &gt; 90 bpm)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Arterial hypotension (SBP &lt; 90 mmHg, MAP &lt; 70 mmHg, or an SBP decrease &gt; 40 mmHg)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Cough, dyspnea, tachypnea (respiratory rate &gt; 22 breaths/minute)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7789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8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138883" y="397243"/>
            <a:ext cx="1069343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spc="167" dirty="0">
                <a:solidFill>
                  <a:srgbClr val="162942"/>
                </a:solidFill>
              </a:rPr>
              <a:t>Factors Complicating Recognition of Sepsis </a:t>
            </a:r>
          </a:p>
        </p:txBody>
      </p:sp>
      <p:sp>
        <p:nvSpPr>
          <p:cNvPr id="5" name="AutoShape 5"/>
          <p:cNvSpPr/>
          <p:nvPr/>
        </p:nvSpPr>
        <p:spPr>
          <a:xfrm>
            <a:off x="1138883" y="1209995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3CA951-5679-4A4A-8879-804DA06E454D}"/>
              </a:ext>
            </a:extLst>
          </p:cNvPr>
          <p:cNvSpPr txBox="1"/>
          <p:nvPr/>
        </p:nvSpPr>
        <p:spPr>
          <a:xfrm>
            <a:off x="1138883" y="1419927"/>
            <a:ext cx="9625913" cy="5410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Mental Status Changes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Many residents have cognitive deficits making it difficult to recognize a cognitive decline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Increased respiratory rate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Conditions such as asthma or COPD are common and can cause increased respiratory rate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Hypotension 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Medications given for hypertension, heart failure and psychological disorders can all lower blood pressure.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Tachycardia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Beta blockers or cardiac conduction disorders can cause tachycardia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Fever</a:t>
            </a:r>
            <a:r>
              <a:rPr lang="en-US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Some residents don’t exhibit fever when they are infected. Older people may have lower baselines temperatures than younger people.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1494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8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138883" y="397243"/>
            <a:ext cx="1069343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spc="167" dirty="0">
                <a:solidFill>
                  <a:srgbClr val="162942"/>
                </a:solidFill>
              </a:rPr>
              <a:t>Without prompt treatment sepsis can lead to</a:t>
            </a:r>
          </a:p>
        </p:txBody>
      </p:sp>
      <p:sp>
        <p:nvSpPr>
          <p:cNvPr id="5" name="AutoShape 5"/>
          <p:cNvSpPr/>
          <p:nvPr/>
        </p:nvSpPr>
        <p:spPr>
          <a:xfrm>
            <a:off x="1138883" y="1209995"/>
            <a:ext cx="9487318" cy="6350"/>
          </a:xfrm>
          <a:prstGeom prst="rect">
            <a:avLst/>
          </a:prstGeom>
          <a:solidFill>
            <a:srgbClr val="162942"/>
          </a:solidFill>
        </p:spPr>
      </p:sp>
      <p:pic>
        <p:nvPicPr>
          <p:cNvPr id="6" name="Picture 5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2584FF10-A792-4637-A34B-D7329E816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43" y="1593370"/>
            <a:ext cx="8610997" cy="347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530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26D61F-445E-45EE-8D90-EEA64D00B2C4}"/>
              </a:ext>
            </a:extLst>
          </p:cNvPr>
          <p:cNvSpPr/>
          <p:nvPr/>
        </p:nvSpPr>
        <p:spPr>
          <a:xfrm>
            <a:off x="914400" y="49433"/>
            <a:ext cx="7339913" cy="10173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Change in Condition Identified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Using the “STOP and WATCH”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early warning tools or other alert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875F3F-C023-4AE0-BAC6-56FF5067E9CE}"/>
              </a:ext>
            </a:extLst>
          </p:cNvPr>
          <p:cNvSpPr/>
          <p:nvPr/>
        </p:nvSpPr>
        <p:spPr>
          <a:xfrm>
            <a:off x="900497" y="2400813"/>
            <a:ext cx="7339913" cy="864973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INTERACT Care Path Criteria  for Notifying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Clinician Met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BD8AFF-1F79-4CBD-90AD-D9E90F6A94BB}"/>
              </a:ext>
            </a:extLst>
          </p:cNvPr>
          <p:cNvSpPr/>
          <p:nvPr/>
        </p:nvSpPr>
        <p:spPr>
          <a:xfrm>
            <a:off x="900496" y="1301320"/>
            <a:ext cx="7339913" cy="8649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Initiate Change in Condition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Evaluation using SBAR Communication Tool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C3B9D4-0C3B-4110-BC93-349EB584078A}"/>
              </a:ext>
            </a:extLst>
          </p:cNvPr>
          <p:cNvSpPr/>
          <p:nvPr/>
        </p:nvSpPr>
        <p:spPr>
          <a:xfrm>
            <a:off x="914399" y="3456540"/>
            <a:ext cx="7339913" cy="5406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Infection Suspected or Confirmed?*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B01135-434E-4FD1-ABDA-8FB6FC240429}"/>
              </a:ext>
            </a:extLst>
          </p:cNvPr>
          <p:cNvSpPr/>
          <p:nvPr/>
        </p:nvSpPr>
        <p:spPr>
          <a:xfrm>
            <a:off x="900493" y="4339227"/>
            <a:ext cx="7339913" cy="432487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Possible Sepsis?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C283CB-283D-424D-9C7D-5D4BCD917AD4}"/>
              </a:ext>
            </a:extLst>
          </p:cNvPr>
          <p:cNvSpPr/>
          <p:nvPr/>
        </p:nvSpPr>
        <p:spPr>
          <a:xfrm>
            <a:off x="9312873" y="2262834"/>
            <a:ext cx="2858529" cy="74166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Notify Clinician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F27DC2-7209-4A34-A68B-1F9A8EB9787B}"/>
              </a:ext>
            </a:extLst>
          </p:cNvPr>
          <p:cNvSpPr/>
          <p:nvPr/>
        </p:nvSpPr>
        <p:spPr>
          <a:xfrm>
            <a:off x="9333471" y="4301375"/>
            <a:ext cx="2858529" cy="648794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  Consider Transfer to Acute Care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D95BC1-6D43-4014-8846-5DB83CF9E861}"/>
              </a:ext>
            </a:extLst>
          </p:cNvPr>
          <p:cNvSpPr/>
          <p:nvPr/>
        </p:nvSpPr>
        <p:spPr>
          <a:xfrm>
            <a:off x="9333471" y="3358846"/>
            <a:ext cx="2858529" cy="6487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  Initiate Treatment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2B2F89-63CF-4330-A05D-A81F67305706}"/>
              </a:ext>
            </a:extLst>
          </p:cNvPr>
          <p:cNvSpPr/>
          <p:nvPr/>
        </p:nvSpPr>
        <p:spPr>
          <a:xfrm>
            <a:off x="914400" y="5138739"/>
            <a:ext cx="11257003" cy="16698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Manage in Facility if: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</a:rPr>
              <a:t> Resident/Patient has a “do not hospitalize order”, is on comfort or palliative care, or hospice; 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</a:rPr>
              <a:t>Resident/Patient or family wants treatment in the facility, understands the risks, and facility can provide guideline recommended sepsis care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095D357-BC45-4ACF-A920-FB3A058DD79F}"/>
              </a:ext>
            </a:extLst>
          </p:cNvPr>
          <p:cNvSpPr/>
          <p:nvPr/>
        </p:nvSpPr>
        <p:spPr>
          <a:xfrm flipV="1">
            <a:off x="8254313" y="2347520"/>
            <a:ext cx="1405582" cy="5406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B358D3FA-3C9D-44F7-9066-4B589BF16D35}"/>
              </a:ext>
            </a:extLst>
          </p:cNvPr>
          <p:cNvSpPr/>
          <p:nvPr/>
        </p:nvSpPr>
        <p:spPr>
          <a:xfrm flipV="1">
            <a:off x="8240411" y="3442343"/>
            <a:ext cx="1405582" cy="540604"/>
          </a:xfrm>
          <a:prstGeom prst="rightArrow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720427C5-8C69-4B83-A214-B5AA1E87BF22}"/>
              </a:ext>
            </a:extLst>
          </p:cNvPr>
          <p:cNvSpPr/>
          <p:nvPr/>
        </p:nvSpPr>
        <p:spPr>
          <a:xfrm flipV="1">
            <a:off x="8254313" y="4302310"/>
            <a:ext cx="1405582" cy="5406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54A05C6-C01C-49FE-BAE2-1056072AB73A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4584357" y="1066800"/>
            <a:ext cx="0" cy="5744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03CA997-B356-4AC5-A89E-28E06A083EC1}"/>
              </a:ext>
            </a:extLst>
          </p:cNvPr>
          <p:cNvCxnSpPr>
            <a:cxnSpLocks/>
          </p:cNvCxnSpPr>
          <p:nvPr/>
        </p:nvCxnSpPr>
        <p:spPr>
          <a:xfrm>
            <a:off x="4570452" y="2165524"/>
            <a:ext cx="0" cy="5744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270CBC6-7133-40AC-9B13-978A8C529B34}"/>
              </a:ext>
            </a:extLst>
          </p:cNvPr>
          <p:cNvCxnSpPr>
            <a:cxnSpLocks/>
          </p:cNvCxnSpPr>
          <p:nvPr/>
        </p:nvCxnSpPr>
        <p:spPr>
          <a:xfrm>
            <a:off x="4570450" y="3141771"/>
            <a:ext cx="0" cy="5744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A1E79E3-2421-4C8F-8C45-E5AC4C1F31D9}"/>
              </a:ext>
            </a:extLst>
          </p:cNvPr>
          <p:cNvCxnSpPr>
            <a:cxnSpLocks/>
          </p:cNvCxnSpPr>
          <p:nvPr/>
        </p:nvCxnSpPr>
        <p:spPr>
          <a:xfrm>
            <a:off x="4570450" y="3922051"/>
            <a:ext cx="0" cy="5744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E7A0D0E-6510-42C6-947D-D77B493D0DEF}"/>
              </a:ext>
            </a:extLst>
          </p:cNvPr>
          <p:cNvCxnSpPr>
            <a:cxnSpLocks/>
          </p:cNvCxnSpPr>
          <p:nvPr/>
        </p:nvCxnSpPr>
        <p:spPr>
          <a:xfrm>
            <a:off x="4584357" y="4804730"/>
            <a:ext cx="0" cy="5744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1">
            <a:extLst>
              <a:ext uri="{FF2B5EF4-FFF2-40B4-BE49-F238E27FC236}">
                <a16:creationId xmlns:a16="http://schemas.microsoft.com/office/drawing/2014/main" id="{5233E758-30FE-4F12-8BFB-FE02D76F14B2}"/>
              </a:ext>
            </a:extLst>
          </p:cNvPr>
          <p:cNvSpPr txBox="1"/>
          <p:nvPr/>
        </p:nvSpPr>
        <p:spPr>
          <a:xfrm>
            <a:off x="9761838" y="164552"/>
            <a:ext cx="2300416" cy="277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333"/>
              </a:lnSpc>
            </a:pPr>
            <a:r>
              <a:rPr lang="en-US" sz="1667" spc="167" dirty="0">
                <a:solidFill>
                  <a:srgbClr val="162942"/>
                </a:solidFill>
                <a:latin typeface="Calibri (Body)"/>
              </a:rPr>
              <a:t>Reyes, et. al, 2018</a:t>
            </a:r>
          </a:p>
        </p:txBody>
      </p:sp>
    </p:spTree>
    <p:extLst>
      <p:ext uri="{BB962C8B-B14F-4D97-AF65-F5344CB8AC3E}">
        <p14:creationId xmlns:p14="http://schemas.microsoft.com/office/powerpoint/2010/main" val="32820387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BE15F0-1E1A-4600-B00D-7F9F38E32919}"/>
              </a:ext>
            </a:extLst>
          </p:cNvPr>
          <p:cNvSpPr/>
          <p:nvPr/>
        </p:nvSpPr>
        <p:spPr>
          <a:xfrm>
            <a:off x="457200" y="314325"/>
            <a:ext cx="1328738" cy="631507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STOP and WATCH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D795FD-05D1-469B-8DAA-6F6F4324DB0C}"/>
              </a:ext>
            </a:extLst>
          </p:cNvPr>
          <p:cNvSpPr txBox="1"/>
          <p:nvPr/>
        </p:nvSpPr>
        <p:spPr>
          <a:xfrm>
            <a:off x="1957388" y="469523"/>
            <a:ext cx="8815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Seems different than usual </a:t>
            </a:r>
          </a:p>
          <a:p>
            <a:r>
              <a:rPr lang="en-US" sz="2400" b="1" dirty="0"/>
              <a:t>Talks or communicates less </a:t>
            </a:r>
          </a:p>
          <a:p>
            <a:r>
              <a:rPr lang="en-US" sz="2400" b="1" dirty="0"/>
              <a:t>Overall needs more help </a:t>
            </a:r>
          </a:p>
          <a:p>
            <a:r>
              <a:rPr lang="en-US" sz="2400" b="1" dirty="0"/>
              <a:t>Pain – new or worsening; Participated less in activities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A86DF-5C11-4606-A806-C38731CEBE8C}"/>
              </a:ext>
            </a:extLst>
          </p:cNvPr>
          <p:cNvSpPr txBox="1"/>
          <p:nvPr/>
        </p:nvSpPr>
        <p:spPr>
          <a:xfrm>
            <a:off x="1957388" y="2828835"/>
            <a:ext cx="6372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Ate less </a:t>
            </a:r>
          </a:p>
          <a:p>
            <a:r>
              <a:rPr lang="en-US" sz="2400" b="1" dirty="0"/>
              <a:t>No bowl movement in 3 days; or diarrhea </a:t>
            </a:r>
          </a:p>
          <a:p>
            <a:r>
              <a:rPr lang="en-US" sz="2400" b="1" dirty="0"/>
              <a:t>Drank less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3DF75D-564D-4C3B-B894-576CAD51AA42}"/>
              </a:ext>
            </a:extLst>
          </p:cNvPr>
          <p:cNvSpPr txBox="1"/>
          <p:nvPr/>
        </p:nvSpPr>
        <p:spPr>
          <a:xfrm>
            <a:off x="1957388" y="4535210"/>
            <a:ext cx="8572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Weight change </a:t>
            </a:r>
          </a:p>
          <a:p>
            <a:r>
              <a:rPr lang="en-US" sz="2400" b="1" dirty="0"/>
              <a:t>Agitated or nervous more than usual </a:t>
            </a:r>
          </a:p>
          <a:p>
            <a:r>
              <a:rPr lang="en-US" sz="2400" b="1" dirty="0"/>
              <a:t>Tired, weak, confused, drowsy </a:t>
            </a:r>
          </a:p>
          <a:p>
            <a:r>
              <a:rPr lang="en-US" sz="2400" b="1" dirty="0"/>
              <a:t>Change in skin color or condition </a:t>
            </a:r>
          </a:p>
          <a:p>
            <a:r>
              <a:rPr lang="en-US" sz="2400" b="1" dirty="0"/>
              <a:t>Help with walking, transferring, toileting more than usual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80D472-1A7E-4F3E-96C0-53DB6E737412}"/>
              </a:ext>
            </a:extLst>
          </p:cNvPr>
          <p:cNvSpPr/>
          <p:nvPr/>
        </p:nvSpPr>
        <p:spPr>
          <a:xfrm>
            <a:off x="6915150" y="185738"/>
            <a:ext cx="4957763" cy="1071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i="1" u="sng" dirty="0">
                <a:solidFill>
                  <a:sysClr val="windowText" lastClr="000000"/>
                </a:solidFill>
              </a:rPr>
              <a:t>STOP and WATCH </a:t>
            </a:r>
            <a:r>
              <a:rPr lang="en-US" sz="3000" b="1" u="sng" dirty="0">
                <a:solidFill>
                  <a:sysClr val="windowText" lastClr="000000"/>
                </a:solidFill>
              </a:rPr>
              <a:t>early warning tool </a:t>
            </a:r>
          </a:p>
        </p:txBody>
      </p:sp>
    </p:spTree>
    <p:extLst>
      <p:ext uri="{BB962C8B-B14F-4D97-AF65-F5344CB8AC3E}">
        <p14:creationId xmlns:p14="http://schemas.microsoft.com/office/powerpoint/2010/main" val="1596686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8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119622" y="894509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12" name="TextBox 12"/>
          <p:cNvSpPr txBox="1"/>
          <p:nvPr/>
        </p:nvSpPr>
        <p:spPr>
          <a:xfrm>
            <a:off x="1119622" y="501465"/>
            <a:ext cx="10075600" cy="356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41"/>
              </a:lnSpc>
            </a:pPr>
            <a:r>
              <a:rPr lang="en-US" sz="4000" b="1" spc="167" dirty="0">
                <a:solidFill>
                  <a:srgbClr val="162942"/>
                </a:solidFill>
              </a:rPr>
              <a:t>Most Common infections leading to Sepsis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B5EA61-A2A4-48CD-A509-6EE5BB743A7B}"/>
              </a:ext>
            </a:extLst>
          </p:cNvPr>
          <p:cNvSpPr txBox="1"/>
          <p:nvPr/>
        </p:nvSpPr>
        <p:spPr>
          <a:xfrm>
            <a:off x="1119622" y="1285103"/>
            <a:ext cx="10075600" cy="2843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Pneumonia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Urinary Tract Infections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Gastrointestinal Infections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Skin and Soft </a:t>
            </a:r>
            <a:r>
              <a:rPr lang="en-US" sz="3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Tissue Infections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928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EC4FFC9-9938-431A-8DA1-F91D2EE77B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1"/>
          <a:stretch/>
        </p:blipFill>
        <p:spPr>
          <a:xfrm>
            <a:off x="3459152" y="74829"/>
            <a:ext cx="5273695" cy="693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580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8E5B70C-FE15-4E5A-BB3A-940800473FD6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2167463" y="5436922"/>
            <a:ext cx="0" cy="3518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463F02D-843E-4C4B-A7C9-1CA474AF3C2A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2153478" y="2663687"/>
            <a:ext cx="13986" cy="9886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2"/>
          <p:cNvSpPr txBox="1"/>
          <p:nvPr/>
        </p:nvSpPr>
        <p:spPr>
          <a:xfrm>
            <a:off x="2280355" y="0"/>
            <a:ext cx="783448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4000" b="1" spc="167" dirty="0">
                <a:solidFill>
                  <a:srgbClr val="162942"/>
                </a:solidFill>
              </a:rPr>
              <a:t>Sepsis Recognition Flow Chart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F024A6A-EFA9-4F92-8758-7833AA91EC14}"/>
              </a:ext>
            </a:extLst>
          </p:cNvPr>
          <p:cNvSpPr/>
          <p:nvPr/>
        </p:nvSpPr>
        <p:spPr>
          <a:xfrm>
            <a:off x="441616" y="370668"/>
            <a:ext cx="3567289" cy="241725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500" b="1" dirty="0">
              <a:solidFill>
                <a:schemeClr val="tx1"/>
              </a:solidFill>
            </a:endParaRPr>
          </a:p>
          <a:p>
            <a:r>
              <a:rPr lang="en-US" sz="1500" b="1" dirty="0">
                <a:solidFill>
                  <a:schemeClr val="tx1"/>
                </a:solidFill>
              </a:rPr>
              <a:t>Infection suspected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1"/>
                </a:solidFill>
              </a:rPr>
              <a:t>Fever/chills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1"/>
                </a:solidFill>
              </a:rPr>
              <a:t>Currently on abx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1"/>
                </a:solidFill>
              </a:rPr>
              <a:t> Cough/SOB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1"/>
                </a:solidFill>
              </a:rPr>
              <a:t>Cellulitis/wound drainage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1"/>
                </a:solidFill>
              </a:rPr>
              <a:t>Weakness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1"/>
                </a:solidFill>
              </a:rPr>
              <a:t>Recent change in mental status </a:t>
            </a:r>
          </a:p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A6E649-8A19-481C-B4EB-6B9772D7FDA8}"/>
              </a:ext>
            </a:extLst>
          </p:cNvPr>
          <p:cNvSpPr/>
          <p:nvPr/>
        </p:nvSpPr>
        <p:spPr>
          <a:xfrm>
            <a:off x="1566456" y="3036548"/>
            <a:ext cx="1174044" cy="21686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YES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397333-B5E0-4D8D-B252-4AD4A964678C}"/>
              </a:ext>
            </a:extLst>
          </p:cNvPr>
          <p:cNvSpPr/>
          <p:nvPr/>
        </p:nvSpPr>
        <p:spPr>
          <a:xfrm>
            <a:off x="1247419" y="3652386"/>
            <a:ext cx="1840089" cy="311169"/>
          </a:xfrm>
          <a:prstGeom prst="rect">
            <a:avLst/>
          </a:prstGeom>
          <a:gradFill flip="none" rotWithShape="1">
            <a:gsLst>
              <a:gs pos="0">
                <a:srgbClr val="D609FF">
                  <a:tint val="66000"/>
                  <a:satMod val="160000"/>
                </a:srgbClr>
              </a:gs>
              <a:gs pos="50000">
                <a:srgbClr val="D609FF">
                  <a:tint val="44500"/>
                  <a:satMod val="160000"/>
                </a:srgbClr>
              </a:gs>
              <a:gs pos="100000">
                <a:srgbClr val="D609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Check for SIRS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C9BC3F-83A5-4950-8EEA-A9F721883C39}"/>
              </a:ext>
            </a:extLst>
          </p:cNvPr>
          <p:cNvSpPr/>
          <p:nvPr/>
        </p:nvSpPr>
        <p:spPr>
          <a:xfrm>
            <a:off x="33796" y="4238544"/>
            <a:ext cx="3829213" cy="1275282"/>
          </a:xfrm>
          <a:prstGeom prst="rect">
            <a:avLst/>
          </a:prstGeom>
          <a:gradFill flip="none" rotWithShape="1">
            <a:gsLst>
              <a:gs pos="0">
                <a:srgbClr val="D609FF">
                  <a:tint val="66000"/>
                  <a:satMod val="160000"/>
                </a:srgbClr>
              </a:gs>
              <a:gs pos="50000">
                <a:srgbClr val="D609FF">
                  <a:tint val="44500"/>
                  <a:satMod val="160000"/>
                </a:srgbClr>
              </a:gs>
              <a:gs pos="100000">
                <a:srgbClr val="D609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>
                <a:solidFill>
                  <a:schemeClr val="tx1"/>
                </a:solidFill>
              </a:rPr>
              <a:t>Systemic Inflammatory Response Syndrome: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tx1"/>
                </a:solidFill>
              </a:rPr>
              <a:t>Temperature </a:t>
            </a:r>
            <a:r>
              <a:rPr lang="en-US" sz="1500" i="0" dirty="0">
                <a:solidFill>
                  <a:srgbClr val="202124"/>
                </a:solidFill>
                <a:effectLst/>
              </a:rPr>
              <a:t>≥ 100.4 or ≤ 96.8 F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rgbClr val="202124"/>
                </a:solidFill>
              </a:rPr>
              <a:t>HR &gt; 90 bpm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rgbClr val="202124"/>
                </a:solidFill>
              </a:rPr>
              <a:t>Respiratory Rate &gt; 20 breaths/minute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tx1"/>
                </a:solidFill>
              </a:rPr>
              <a:t>Systolic BP &lt; 90 mmHG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B7715F-ED10-42FF-9666-FF49EDA76A9F}"/>
              </a:ext>
            </a:extLst>
          </p:cNvPr>
          <p:cNvSpPr/>
          <p:nvPr/>
        </p:nvSpPr>
        <p:spPr>
          <a:xfrm>
            <a:off x="1580441" y="5788815"/>
            <a:ext cx="1174044" cy="29774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YES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AE3605-0689-42DE-BD01-1987BE38BF60}"/>
              </a:ext>
            </a:extLst>
          </p:cNvPr>
          <p:cNvSpPr/>
          <p:nvPr/>
        </p:nvSpPr>
        <p:spPr>
          <a:xfrm>
            <a:off x="33796" y="6294784"/>
            <a:ext cx="6108587" cy="503581"/>
          </a:xfrm>
          <a:prstGeom prst="rect">
            <a:avLst/>
          </a:prstGeom>
          <a:gradFill flip="none" rotWithShape="1">
            <a:gsLst>
              <a:gs pos="0">
                <a:srgbClr val="D609FF">
                  <a:tint val="66000"/>
                  <a:satMod val="160000"/>
                </a:srgbClr>
              </a:gs>
              <a:gs pos="50000">
                <a:srgbClr val="D609FF">
                  <a:tint val="44500"/>
                  <a:satMod val="160000"/>
                </a:srgbClr>
              </a:gs>
              <a:gs pos="100000">
                <a:srgbClr val="D609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>
                <a:solidFill>
                  <a:schemeClr val="tx1"/>
                </a:solidFill>
              </a:rPr>
              <a:t>If two above are checked, pt. screened positive for sepsis: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Nurse notify physician, and then nurse to assess for organ dysfunction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3778112-FF5C-4B18-BF3C-98E337792B54}"/>
              </a:ext>
            </a:extLst>
          </p:cNvPr>
          <p:cNvCxnSpPr>
            <a:cxnSpLocks/>
            <a:stCxn id="2" idx="7"/>
          </p:cNvCxnSpPr>
          <p:nvPr/>
        </p:nvCxnSpPr>
        <p:spPr>
          <a:xfrm>
            <a:off x="3486488" y="724667"/>
            <a:ext cx="2302871" cy="447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C21AE4-D10B-4462-8E35-A8CA75C22542}"/>
              </a:ext>
            </a:extLst>
          </p:cNvPr>
          <p:cNvSpPr/>
          <p:nvPr/>
        </p:nvSpPr>
        <p:spPr>
          <a:xfrm>
            <a:off x="5755125" y="670743"/>
            <a:ext cx="3428632" cy="2977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Proceed with STOP and WATCH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2D6AE95-1CD8-4F16-9E1F-397293648E29}"/>
              </a:ext>
            </a:extLst>
          </p:cNvPr>
          <p:cNvCxnSpPr>
            <a:stCxn id="16" idx="2"/>
          </p:cNvCxnSpPr>
          <p:nvPr/>
        </p:nvCxnSpPr>
        <p:spPr>
          <a:xfrm>
            <a:off x="7469441" y="968489"/>
            <a:ext cx="4785" cy="2440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Wave 24">
            <a:extLst>
              <a:ext uri="{FF2B5EF4-FFF2-40B4-BE49-F238E27FC236}">
                <a16:creationId xmlns:a16="http://schemas.microsoft.com/office/drawing/2014/main" id="{CD44E4EB-378C-4098-BA00-CCA81D212C0F}"/>
              </a:ext>
            </a:extLst>
          </p:cNvPr>
          <p:cNvSpPr/>
          <p:nvPr/>
        </p:nvSpPr>
        <p:spPr>
          <a:xfrm>
            <a:off x="5870713" y="1179443"/>
            <a:ext cx="3498574" cy="496957"/>
          </a:xfrm>
          <a:prstGeom prst="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STOP and WATCH: </a:t>
            </a:r>
          </a:p>
        </p:txBody>
      </p:sp>
      <p:sp>
        <p:nvSpPr>
          <p:cNvPr id="27" name="Octagon 26">
            <a:extLst>
              <a:ext uri="{FF2B5EF4-FFF2-40B4-BE49-F238E27FC236}">
                <a16:creationId xmlns:a16="http://schemas.microsoft.com/office/drawing/2014/main" id="{FDB01AFF-6B6A-42CE-99EF-F0D6C9F2F51C}"/>
              </a:ext>
            </a:extLst>
          </p:cNvPr>
          <p:cNvSpPr/>
          <p:nvPr/>
        </p:nvSpPr>
        <p:spPr>
          <a:xfrm>
            <a:off x="5497691" y="1709089"/>
            <a:ext cx="2692152" cy="2081871"/>
          </a:xfrm>
          <a:prstGeom prst="octagon">
            <a:avLst/>
          </a:prstGeom>
          <a:solidFill>
            <a:srgbClr val="F8C8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S – seems different than usual 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T- Talks or communicates less 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O – Overall needs more help 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P – Pain, new or worsening participated in less activities </a:t>
            </a:r>
          </a:p>
        </p:txBody>
      </p:sp>
      <p:sp>
        <p:nvSpPr>
          <p:cNvPr id="28" name="Octagon 27">
            <a:extLst>
              <a:ext uri="{FF2B5EF4-FFF2-40B4-BE49-F238E27FC236}">
                <a16:creationId xmlns:a16="http://schemas.microsoft.com/office/drawing/2014/main" id="{B86626F2-D405-4A15-9307-ABEB761CA7C1}"/>
              </a:ext>
            </a:extLst>
          </p:cNvPr>
          <p:cNvSpPr/>
          <p:nvPr/>
        </p:nvSpPr>
        <p:spPr>
          <a:xfrm>
            <a:off x="8316966" y="1910545"/>
            <a:ext cx="1797878" cy="1518455"/>
          </a:xfrm>
          <a:prstGeom prst="octagon">
            <a:avLst/>
          </a:prstGeom>
          <a:solidFill>
            <a:srgbClr val="F8C8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>
                <a:solidFill>
                  <a:schemeClr val="tx1"/>
                </a:solidFill>
              </a:rPr>
              <a:t>A- Ate less </a:t>
            </a:r>
          </a:p>
          <a:p>
            <a:r>
              <a:rPr lang="en-US" sz="1300" b="1" dirty="0">
                <a:solidFill>
                  <a:schemeClr val="tx1"/>
                </a:solidFill>
              </a:rPr>
              <a:t>N – No bowel movement in 3 days or diarrhea </a:t>
            </a:r>
          </a:p>
          <a:p>
            <a:r>
              <a:rPr lang="en-US" sz="1300" b="1" dirty="0">
                <a:solidFill>
                  <a:schemeClr val="tx1"/>
                </a:solidFill>
              </a:rPr>
              <a:t>D – Drank less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67E1E8-DB6D-447F-BFCF-FC8C00130F75}"/>
              </a:ext>
            </a:extLst>
          </p:cNvPr>
          <p:cNvSpPr/>
          <p:nvPr/>
        </p:nvSpPr>
        <p:spPr>
          <a:xfrm>
            <a:off x="8736618" y="3494139"/>
            <a:ext cx="2756452" cy="1407997"/>
          </a:xfrm>
          <a:prstGeom prst="rect">
            <a:avLst/>
          </a:prstGeom>
          <a:solidFill>
            <a:srgbClr val="F9C2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>
                <a:solidFill>
                  <a:schemeClr val="tx1"/>
                </a:solidFill>
              </a:rPr>
              <a:t>W – Weight change </a:t>
            </a:r>
          </a:p>
          <a:p>
            <a:r>
              <a:rPr lang="en-US" sz="1300" b="1" dirty="0">
                <a:solidFill>
                  <a:schemeClr val="tx1"/>
                </a:solidFill>
              </a:rPr>
              <a:t>A – Agitated or nervous more than usual </a:t>
            </a:r>
          </a:p>
          <a:p>
            <a:r>
              <a:rPr lang="en-US" sz="1300" b="1" dirty="0">
                <a:solidFill>
                  <a:schemeClr val="tx1"/>
                </a:solidFill>
              </a:rPr>
              <a:t>T – Tired, weak, confused or drowsy</a:t>
            </a:r>
          </a:p>
          <a:p>
            <a:r>
              <a:rPr lang="en-US" sz="1300" b="1" dirty="0">
                <a:solidFill>
                  <a:schemeClr val="tx1"/>
                </a:solidFill>
              </a:rPr>
              <a:t>C – Change in Skin color or condition </a:t>
            </a:r>
          </a:p>
          <a:p>
            <a:r>
              <a:rPr lang="en-US" sz="1300" b="1" dirty="0">
                <a:solidFill>
                  <a:schemeClr val="tx1"/>
                </a:solidFill>
              </a:rPr>
              <a:t>H – Help with walking; toileting more </a:t>
            </a:r>
          </a:p>
        </p:txBody>
      </p:sp>
      <p:sp>
        <p:nvSpPr>
          <p:cNvPr id="30" name="Wave 29">
            <a:extLst>
              <a:ext uri="{FF2B5EF4-FFF2-40B4-BE49-F238E27FC236}">
                <a16:creationId xmlns:a16="http://schemas.microsoft.com/office/drawing/2014/main" id="{CE9B80A0-B0D7-48B2-BC46-E66C3B244AB0}"/>
              </a:ext>
            </a:extLst>
          </p:cNvPr>
          <p:cNvSpPr/>
          <p:nvPr/>
        </p:nvSpPr>
        <p:spPr>
          <a:xfrm>
            <a:off x="5514129" y="4095475"/>
            <a:ext cx="3153061" cy="2138121"/>
          </a:xfrm>
          <a:prstGeom prst="wave">
            <a:avLst/>
          </a:prstGeom>
          <a:solidFill>
            <a:srgbClr val="EFFACA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*If less than 2 checked = negative screen for sepsis. No need to proceed, complete STOP and WATCH, continue monitoring Resident.  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8CFEEF0-35A4-4A90-8B84-10BD1C0C2FBA}"/>
              </a:ext>
            </a:extLst>
          </p:cNvPr>
          <p:cNvCxnSpPr>
            <a:cxnSpLocks/>
          </p:cNvCxnSpPr>
          <p:nvPr/>
        </p:nvCxnSpPr>
        <p:spPr>
          <a:xfrm>
            <a:off x="3863009" y="4672544"/>
            <a:ext cx="163468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14CF84F6-F267-4078-AE08-5770F4888D83}"/>
              </a:ext>
            </a:extLst>
          </p:cNvPr>
          <p:cNvSpPr/>
          <p:nvPr/>
        </p:nvSpPr>
        <p:spPr>
          <a:xfrm>
            <a:off x="4296435" y="4523671"/>
            <a:ext cx="672299" cy="29774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D132C3-D20C-4607-B3B9-81D792EEEFDD}"/>
              </a:ext>
            </a:extLst>
          </p:cNvPr>
          <p:cNvSpPr/>
          <p:nvPr/>
        </p:nvSpPr>
        <p:spPr>
          <a:xfrm>
            <a:off x="4232810" y="635023"/>
            <a:ext cx="799547" cy="2977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1D5FC81-6368-4AD3-9222-E03157F5D2B0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7090660" y="3790960"/>
            <a:ext cx="0" cy="5717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5A55DFD-E3A7-4AC3-A822-A711CD36D02C}"/>
              </a:ext>
            </a:extLst>
          </p:cNvPr>
          <p:cNvCxnSpPr>
            <a:stCxn id="10" idx="2"/>
          </p:cNvCxnSpPr>
          <p:nvPr/>
        </p:nvCxnSpPr>
        <p:spPr>
          <a:xfrm>
            <a:off x="2167464" y="3963555"/>
            <a:ext cx="0" cy="2749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2D15426-B61D-41FC-999E-F5F5A09BC65C}"/>
              </a:ext>
            </a:extLst>
          </p:cNvPr>
          <p:cNvCxnSpPr>
            <a:stCxn id="9" idx="2"/>
          </p:cNvCxnSpPr>
          <p:nvPr/>
        </p:nvCxnSpPr>
        <p:spPr>
          <a:xfrm>
            <a:off x="2167463" y="6086561"/>
            <a:ext cx="0" cy="2082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889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3371961-C9A6-4415-B992-27A4379BAE7D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2266455" y="1977013"/>
            <a:ext cx="0" cy="6840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12DE813-4E51-4486-B7F7-E412FED03AD9}"/>
              </a:ext>
            </a:extLst>
          </p:cNvPr>
          <p:cNvSpPr/>
          <p:nvPr/>
        </p:nvSpPr>
        <p:spPr>
          <a:xfrm>
            <a:off x="351848" y="701731"/>
            <a:ext cx="3829213" cy="1275282"/>
          </a:xfrm>
          <a:prstGeom prst="rect">
            <a:avLst/>
          </a:prstGeom>
          <a:gradFill flip="none" rotWithShape="1">
            <a:gsLst>
              <a:gs pos="0">
                <a:srgbClr val="D609FF">
                  <a:tint val="66000"/>
                  <a:satMod val="160000"/>
                </a:srgbClr>
              </a:gs>
              <a:gs pos="50000">
                <a:srgbClr val="D609FF">
                  <a:tint val="44500"/>
                  <a:satMod val="160000"/>
                </a:srgbClr>
              </a:gs>
              <a:gs pos="100000">
                <a:srgbClr val="D609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>
                <a:solidFill>
                  <a:schemeClr val="tx1"/>
                </a:solidFill>
              </a:rPr>
              <a:t>Systemic Inflammatory Response Syndrome: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tx1"/>
                </a:solidFill>
              </a:rPr>
              <a:t>Temperature </a:t>
            </a:r>
            <a:r>
              <a:rPr lang="en-US" sz="1500" i="0" dirty="0">
                <a:solidFill>
                  <a:srgbClr val="202124"/>
                </a:solidFill>
                <a:effectLst/>
              </a:rPr>
              <a:t>≥ 100.4 or ≤ 96.8 F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rgbClr val="202124"/>
                </a:solidFill>
              </a:rPr>
              <a:t>HR &gt; 90 bpm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rgbClr val="202124"/>
                </a:solidFill>
              </a:rPr>
              <a:t>Respiratory Rate &gt; 20 breaths/minute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tx1"/>
                </a:solidFill>
              </a:rPr>
              <a:t>Systolic BP &lt; 90 mmHG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E15B26-717F-4FC6-BA43-22A2F64402B8}"/>
              </a:ext>
            </a:extLst>
          </p:cNvPr>
          <p:cNvSpPr/>
          <p:nvPr/>
        </p:nvSpPr>
        <p:spPr>
          <a:xfrm>
            <a:off x="1679432" y="2170151"/>
            <a:ext cx="1174044" cy="2682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YES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08DAAA-4A20-479A-8BFD-33F2C3F110DE}"/>
              </a:ext>
            </a:extLst>
          </p:cNvPr>
          <p:cNvSpPr/>
          <p:nvPr/>
        </p:nvSpPr>
        <p:spPr>
          <a:xfrm>
            <a:off x="265709" y="2661036"/>
            <a:ext cx="4865511" cy="675199"/>
          </a:xfrm>
          <a:prstGeom prst="rect">
            <a:avLst/>
          </a:prstGeom>
          <a:gradFill flip="none" rotWithShape="1">
            <a:gsLst>
              <a:gs pos="0">
                <a:srgbClr val="D609FF">
                  <a:tint val="66000"/>
                  <a:satMod val="160000"/>
                </a:srgbClr>
              </a:gs>
              <a:gs pos="50000">
                <a:srgbClr val="D609FF">
                  <a:tint val="44500"/>
                  <a:satMod val="160000"/>
                </a:srgbClr>
              </a:gs>
              <a:gs pos="100000">
                <a:srgbClr val="D609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>
                <a:solidFill>
                  <a:schemeClr val="tx1"/>
                </a:solidFill>
              </a:rPr>
              <a:t>If two above are checked, pt. screened positive for sepsis: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Nurse notify physician, and then nurse to assess for organ dysfunction 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70069F98-547D-45F6-A9EC-73FCB2F6EE76}"/>
              </a:ext>
            </a:extLst>
          </p:cNvPr>
          <p:cNvSpPr txBox="1"/>
          <p:nvPr/>
        </p:nvSpPr>
        <p:spPr>
          <a:xfrm>
            <a:off x="1388217" y="71455"/>
            <a:ext cx="949641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4000" b="1" spc="167" dirty="0">
                <a:solidFill>
                  <a:srgbClr val="162942"/>
                </a:solidFill>
              </a:rPr>
              <a:t>Sepsis Recognition Flow Chart Continued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0E42F6-8704-494F-8444-1800294D4127}"/>
              </a:ext>
            </a:extLst>
          </p:cNvPr>
          <p:cNvSpPr/>
          <p:nvPr/>
        </p:nvSpPr>
        <p:spPr>
          <a:xfrm>
            <a:off x="225287" y="3700669"/>
            <a:ext cx="5870713" cy="2994991"/>
          </a:xfrm>
          <a:prstGeom prst="rect">
            <a:avLst/>
          </a:prstGeom>
          <a:solidFill>
            <a:srgbClr val="F9C2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Organ Dysfunction: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1"/>
                </a:solidFill>
              </a:rPr>
              <a:t>Respiratory: </a:t>
            </a:r>
            <a:r>
              <a:rPr lang="en-US" sz="1500" dirty="0">
                <a:solidFill>
                  <a:schemeClr val="tx1"/>
                </a:solidFill>
              </a:rPr>
              <a:t>SA02 &lt; 90 % or increasing O2 requirements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1"/>
                </a:solidFill>
              </a:rPr>
              <a:t>Cardiovascular:</a:t>
            </a:r>
            <a:r>
              <a:rPr lang="en-US" sz="1500" dirty="0">
                <a:solidFill>
                  <a:schemeClr val="tx1"/>
                </a:solidFill>
              </a:rPr>
              <a:t> SBP &lt; 90 mmHG or 40 mmHg less than baseline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1"/>
                </a:solidFill>
              </a:rPr>
              <a:t>Renal: </a:t>
            </a:r>
            <a:r>
              <a:rPr lang="en-US" sz="1500" dirty="0">
                <a:solidFill>
                  <a:schemeClr val="tx1"/>
                </a:solidFill>
              </a:rPr>
              <a:t>Urine output &lt; 0.5 ml/kg over last 8 hours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1"/>
                </a:solidFill>
              </a:rPr>
              <a:t>CNS: </a:t>
            </a:r>
            <a:r>
              <a:rPr lang="en-US" sz="1500" dirty="0">
                <a:solidFill>
                  <a:schemeClr val="tx1"/>
                </a:solidFill>
              </a:rPr>
              <a:t>Mental status changes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1"/>
                </a:solidFill>
              </a:rPr>
              <a:t>Labs: </a:t>
            </a:r>
            <a:r>
              <a:rPr lang="en-US" sz="1500" dirty="0">
                <a:solidFill>
                  <a:schemeClr val="tx1"/>
                </a:solidFill>
              </a:rPr>
              <a:t>(Do not use lab results older than 24 hours)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1"/>
                </a:solidFill>
              </a:rPr>
              <a:t>Platelets </a:t>
            </a:r>
            <a:r>
              <a:rPr lang="en-US" sz="1500" dirty="0">
                <a:solidFill>
                  <a:schemeClr val="tx1"/>
                </a:solidFill>
              </a:rPr>
              <a:t>&lt; 100,000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1"/>
                </a:solidFill>
              </a:rPr>
              <a:t>INR </a:t>
            </a:r>
            <a:r>
              <a:rPr lang="en-US" sz="1500" dirty="0">
                <a:solidFill>
                  <a:schemeClr val="tx1"/>
                </a:solidFill>
              </a:rPr>
              <a:t>&gt; 1.5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1"/>
                </a:solidFill>
              </a:rPr>
              <a:t>Bilirubin</a:t>
            </a:r>
            <a:r>
              <a:rPr lang="en-US" sz="1500" dirty="0">
                <a:solidFill>
                  <a:schemeClr val="tx1"/>
                </a:solidFill>
              </a:rPr>
              <a:t>  </a:t>
            </a:r>
            <a:r>
              <a:rPr lang="en-US" sz="1500" i="0" dirty="0">
                <a:solidFill>
                  <a:srgbClr val="202124"/>
                </a:solidFill>
                <a:effectLst/>
              </a:rPr>
              <a:t>≥  4 mg/dl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202124"/>
                </a:solidFill>
              </a:rPr>
              <a:t>Serum lactic acid 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i="0" dirty="0">
                <a:solidFill>
                  <a:srgbClr val="202124"/>
                </a:solidFill>
                <a:effectLst/>
              </a:rPr>
              <a:t>≥   2mEq/l </a:t>
            </a:r>
          </a:p>
          <a:p>
            <a:r>
              <a:rPr lang="en-US" sz="1500" dirty="0">
                <a:solidFill>
                  <a:srgbClr val="202124"/>
                </a:solidFill>
              </a:rPr>
              <a:t>*If one or more, implement sepsis protocol and call physician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81FE284-513C-4413-9A2F-D186C7149D07}"/>
              </a:ext>
            </a:extLst>
          </p:cNvPr>
          <p:cNvSpPr/>
          <p:nvPr/>
        </p:nvSpPr>
        <p:spPr>
          <a:xfrm>
            <a:off x="6632714" y="1924367"/>
            <a:ext cx="5506278" cy="486217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>
                <a:solidFill>
                  <a:schemeClr val="tx1"/>
                </a:solidFill>
              </a:rPr>
              <a:t>Notify physician with SBAR; state suspected sepsis </a:t>
            </a:r>
          </a:p>
          <a:p>
            <a:r>
              <a:rPr lang="en-US" sz="1500" b="1" dirty="0">
                <a:solidFill>
                  <a:schemeClr val="tx1"/>
                </a:solidFill>
              </a:rPr>
              <a:t>Situation:</a:t>
            </a:r>
            <a:r>
              <a:rPr lang="en-US" sz="1500" dirty="0">
                <a:solidFill>
                  <a:schemeClr val="tx1"/>
                </a:solidFill>
              </a:rPr>
              <a:t> Inform physician if resident is currently being treated for a known infection; share which organ system had dysfunction </a:t>
            </a:r>
          </a:p>
          <a:p>
            <a:r>
              <a:rPr lang="en-US" sz="1500" b="1" dirty="0">
                <a:solidFill>
                  <a:schemeClr val="tx1"/>
                </a:solidFill>
              </a:rPr>
              <a:t>Background:</a:t>
            </a:r>
            <a:r>
              <a:rPr lang="en-US" sz="1500" dirty="0">
                <a:solidFill>
                  <a:schemeClr val="tx1"/>
                </a:solidFill>
              </a:rPr>
              <a:t> Share VS and SaO2 (pulse ox) </a:t>
            </a:r>
          </a:p>
          <a:p>
            <a:r>
              <a:rPr lang="en-US" sz="1500" b="1" dirty="0">
                <a:solidFill>
                  <a:schemeClr val="tx1"/>
                </a:solidFill>
              </a:rPr>
              <a:t>Assessment:</a:t>
            </a:r>
            <a:r>
              <a:rPr lang="en-US" sz="1500" dirty="0">
                <a:solidFill>
                  <a:schemeClr val="tx1"/>
                </a:solidFill>
              </a:rPr>
              <a:t> Blood cultures; CBC; lactic acid (If not previously drawn); IV antibiotic </a:t>
            </a:r>
          </a:p>
          <a:p>
            <a:r>
              <a:rPr lang="en-US" sz="1500" b="1" dirty="0">
                <a:solidFill>
                  <a:schemeClr val="tx1"/>
                </a:solidFill>
              </a:rPr>
              <a:t>Recommendation: </a:t>
            </a:r>
            <a:r>
              <a:rPr lang="en-US" sz="1500" dirty="0">
                <a:solidFill>
                  <a:schemeClr val="tx1"/>
                </a:solidFill>
              </a:rPr>
              <a:t>Request order for the following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Decreased BP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Fluid bolus 30 ml/kg over one hour or faster if systolic BP &lt; 90 mmHG until hypotension resolved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EFA79F0-3572-4433-A050-6A427A578499}"/>
              </a:ext>
            </a:extLst>
          </p:cNvPr>
          <p:cNvCxnSpPr/>
          <p:nvPr/>
        </p:nvCxnSpPr>
        <p:spPr>
          <a:xfrm>
            <a:off x="2266454" y="3345058"/>
            <a:ext cx="0" cy="3390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3EE0A15-0B5E-4D8A-A61A-8E98B10E917B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6096000" y="5198165"/>
            <a:ext cx="70899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4351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3371961-C9A6-4415-B992-27A4379BAE7D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2266455" y="1977013"/>
            <a:ext cx="0" cy="6840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12DE813-4E51-4486-B7F7-E412FED03AD9}"/>
              </a:ext>
            </a:extLst>
          </p:cNvPr>
          <p:cNvSpPr/>
          <p:nvPr/>
        </p:nvSpPr>
        <p:spPr>
          <a:xfrm>
            <a:off x="351848" y="701731"/>
            <a:ext cx="3829213" cy="1275282"/>
          </a:xfrm>
          <a:prstGeom prst="rect">
            <a:avLst/>
          </a:prstGeom>
          <a:gradFill flip="none" rotWithShape="1">
            <a:gsLst>
              <a:gs pos="0">
                <a:srgbClr val="D609FF">
                  <a:tint val="66000"/>
                  <a:satMod val="160000"/>
                </a:srgbClr>
              </a:gs>
              <a:gs pos="50000">
                <a:srgbClr val="D609FF">
                  <a:tint val="44500"/>
                  <a:satMod val="160000"/>
                </a:srgbClr>
              </a:gs>
              <a:gs pos="100000">
                <a:srgbClr val="D609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>
                <a:solidFill>
                  <a:schemeClr val="tx1"/>
                </a:solidFill>
              </a:rPr>
              <a:t>Systemic Inflammatory Response Syndrome: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tx1"/>
                </a:solidFill>
              </a:rPr>
              <a:t>Temperature </a:t>
            </a:r>
            <a:r>
              <a:rPr lang="en-US" sz="1500" i="0" dirty="0">
                <a:solidFill>
                  <a:srgbClr val="202124"/>
                </a:solidFill>
                <a:effectLst/>
              </a:rPr>
              <a:t>≥ 100.4 or ≤ 96.8 F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rgbClr val="202124"/>
                </a:solidFill>
              </a:rPr>
              <a:t>HR &gt; 90 bpm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rgbClr val="202124"/>
                </a:solidFill>
              </a:rPr>
              <a:t>Respiratory Rate &gt; 20 breaths/minute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tx1"/>
                </a:solidFill>
              </a:rPr>
              <a:t>Systolic BP &lt; 90 mmHG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E15B26-717F-4FC6-BA43-22A2F64402B8}"/>
              </a:ext>
            </a:extLst>
          </p:cNvPr>
          <p:cNvSpPr/>
          <p:nvPr/>
        </p:nvSpPr>
        <p:spPr>
          <a:xfrm>
            <a:off x="1679432" y="2170151"/>
            <a:ext cx="1174044" cy="2682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YES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08DAAA-4A20-479A-8BFD-33F2C3F110DE}"/>
              </a:ext>
            </a:extLst>
          </p:cNvPr>
          <p:cNvSpPr/>
          <p:nvPr/>
        </p:nvSpPr>
        <p:spPr>
          <a:xfrm>
            <a:off x="265709" y="2661036"/>
            <a:ext cx="4865511" cy="675199"/>
          </a:xfrm>
          <a:prstGeom prst="rect">
            <a:avLst/>
          </a:prstGeom>
          <a:gradFill flip="none" rotWithShape="1">
            <a:gsLst>
              <a:gs pos="0">
                <a:srgbClr val="D609FF">
                  <a:tint val="66000"/>
                  <a:satMod val="160000"/>
                </a:srgbClr>
              </a:gs>
              <a:gs pos="50000">
                <a:srgbClr val="D609FF">
                  <a:tint val="44500"/>
                  <a:satMod val="160000"/>
                </a:srgbClr>
              </a:gs>
              <a:gs pos="100000">
                <a:srgbClr val="D609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>
                <a:solidFill>
                  <a:schemeClr val="tx1"/>
                </a:solidFill>
              </a:rPr>
              <a:t>If two above are checked, pt. screened positive for sepsis: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Nurse notify physician, and then nurse to assess for organ dysfunction 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70069F98-547D-45F6-A9EC-73FCB2F6EE76}"/>
              </a:ext>
            </a:extLst>
          </p:cNvPr>
          <p:cNvSpPr txBox="1"/>
          <p:nvPr/>
        </p:nvSpPr>
        <p:spPr>
          <a:xfrm>
            <a:off x="1388217" y="71455"/>
            <a:ext cx="949641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4000" b="1" spc="167" dirty="0">
                <a:solidFill>
                  <a:srgbClr val="162942"/>
                </a:solidFill>
              </a:rPr>
              <a:t>Sepsis Recognition Flow Chart Continued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0E42F6-8704-494F-8444-1800294D4127}"/>
              </a:ext>
            </a:extLst>
          </p:cNvPr>
          <p:cNvSpPr/>
          <p:nvPr/>
        </p:nvSpPr>
        <p:spPr>
          <a:xfrm>
            <a:off x="225287" y="3700669"/>
            <a:ext cx="5870713" cy="2994991"/>
          </a:xfrm>
          <a:prstGeom prst="rect">
            <a:avLst/>
          </a:prstGeom>
          <a:solidFill>
            <a:srgbClr val="F9C2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Organ Dysfunction: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1"/>
                </a:solidFill>
              </a:rPr>
              <a:t>Respiratory: </a:t>
            </a:r>
            <a:r>
              <a:rPr lang="en-US" sz="1500" dirty="0">
                <a:solidFill>
                  <a:schemeClr val="tx1"/>
                </a:solidFill>
              </a:rPr>
              <a:t>SA02 &lt; 90 % or increasing O2 requirements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1"/>
                </a:solidFill>
              </a:rPr>
              <a:t>Cardiovascular:</a:t>
            </a:r>
            <a:r>
              <a:rPr lang="en-US" sz="1500" dirty="0">
                <a:solidFill>
                  <a:schemeClr val="tx1"/>
                </a:solidFill>
              </a:rPr>
              <a:t> SBP &lt; 90 mmHG or 40 mmHg less than baseline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1"/>
                </a:solidFill>
              </a:rPr>
              <a:t>Renal: </a:t>
            </a:r>
            <a:r>
              <a:rPr lang="en-US" sz="1500" dirty="0">
                <a:solidFill>
                  <a:schemeClr val="tx1"/>
                </a:solidFill>
              </a:rPr>
              <a:t>Urine output &lt; 0.5 ml/kg over last 8 hours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1"/>
                </a:solidFill>
              </a:rPr>
              <a:t>CNS: </a:t>
            </a:r>
            <a:r>
              <a:rPr lang="en-US" sz="1500" dirty="0">
                <a:solidFill>
                  <a:schemeClr val="tx1"/>
                </a:solidFill>
              </a:rPr>
              <a:t>Mental status changes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1"/>
                </a:solidFill>
              </a:rPr>
              <a:t>Labs: </a:t>
            </a:r>
            <a:r>
              <a:rPr lang="en-US" sz="1500" dirty="0">
                <a:solidFill>
                  <a:schemeClr val="tx1"/>
                </a:solidFill>
              </a:rPr>
              <a:t>(Do not use lab results older than 24 hours)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1"/>
                </a:solidFill>
              </a:rPr>
              <a:t>Platelets </a:t>
            </a:r>
            <a:r>
              <a:rPr lang="en-US" sz="1500" dirty="0">
                <a:solidFill>
                  <a:schemeClr val="tx1"/>
                </a:solidFill>
              </a:rPr>
              <a:t>&lt; 100,000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1"/>
                </a:solidFill>
              </a:rPr>
              <a:t>INR </a:t>
            </a:r>
            <a:r>
              <a:rPr lang="en-US" sz="1500" dirty="0">
                <a:solidFill>
                  <a:schemeClr val="tx1"/>
                </a:solidFill>
              </a:rPr>
              <a:t>&gt; 1.5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1"/>
                </a:solidFill>
              </a:rPr>
              <a:t>Bilirubin</a:t>
            </a:r>
            <a:r>
              <a:rPr lang="en-US" sz="1500" dirty="0">
                <a:solidFill>
                  <a:schemeClr val="tx1"/>
                </a:solidFill>
              </a:rPr>
              <a:t>  </a:t>
            </a:r>
            <a:r>
              <a:rPr lang="en-US" sz="1500" i="0" dirty="0">
                <a:solidFill>
                  <a:srgbClr val="202124"/>
                </a:solidFill>
                <a:effectLst/>
              </a:rPr>
              <a:t>≥  4 mg/dl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202124"/>
                </a:solidFill>
              </a:rPr>
              <a:t>Serum lactic acid 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i="0" dirty="0">
                <a:solidFill>
                  <a:srgbClr val="202124"/>
                </a:solidFill>
                <a:effectLst/>
              </a:rPr>
              <a:t>≥   2mEq/l </a:t>
            </a:r>
          </a:p>
          <a:p>
            <a:r>
              <a:rPr lang="en-US" sz="1500" dirty="0">
                <a:solidFill>
                  <a:srgbClr val="202124"/>
                </a:solidFill>
              </a:rPr>
              <a:t>*If one or more, implement sepsis protocol and call physician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81FE284-513C-4413-9A2F-D186C7149D07}"/>
              </a:ext>
            </a:extLst>
          </p:cNvPr>
          <p:cNvSpPr/>
          <p:nvPr/>
        </p:nvSpPr>
        <p:spPr>
          <a:xfrm>
            <a:off x="6632714" y="1924367"/>
            <a:ext cx="5506278" cy="486217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>
                <a:solidFill>
                  <a:schemeClr val="tx1"/>
                </a:solidFill>
              </a:rPr>
              <a:t>Notify physician with SBAR; state suspected sepsis </a:t>
            </a:r>
          </a:p>
          <a:p>
            <a:r>
              <a:rPr lang="en-US" sz="1500" b="1" dirty="0">
                <a:solidFill>
                  <a:schemeClr val="tx1"/>
                </a:solidFill>
              </a:rPr>
              <a:t>Situation:</a:t>
            </a:r>
            <a:r>
              <a:rPr lang="en-US" sz="1500" dirty="0">
                <a:solidFill>
                  <a:schemeClr val="tx1"/>
                </a:solidFill>
              </a:rPr>
              <a:t> Inform physician if resident is currently being treated for a known infection; share which organ system had dysfunction </a:t>
            </a:r>
          </a:p>
          <a:p>
            <a:r>
              <a:rPr lang="en-US" sz="1500" b="1" dirty="0">
                <a:solidFill>
                  <a:schemeClr val="tx1"/>
                </a:solidFill>
              </a:rPr>
              <a:t>Background:</a:t>
            </a:r>
            <a:r>
              <a:rPr lang="en-US" sz="1500" dirty="0">
                <a:solidFill>
                  <a:schemeClr val="tx1"/>
                </a:solidFill>
              </a:rPr>
              <a:t> Share VS and SaO2 (pulse ox) </a:t>
            </a:r>
          </a:p>
          <a:p>
            <a:r>
              <a:rPr lang="en-US" sz="1500" b="1" dirty="0">
                <a:solidFill>
                  <a:schemeClr val="tx1"/>
                </a:solidFill>
              </a:rPr>
              <a:t>Assessment:</a:t>
            </a:r>
            <a:r>
              <a:rPr lang="en-US" sz="1500" dirty="0">
                <a:solidFill>
                  <a:schemeClr val="tx1"/>
                </a:solidFill>
              </a:rPr>
              <a:t> Blood cultures; CBC; lactic acid (If not previously drawn); IV antibiotic </a:t>
            </a:r>
          </a:p>
          <a:p>
            <a:r>
              <a:rPr lang="en-US" sz="1500" b="1" dirty="0">
                <a:solidFill>
                  <a:schemeClr val="tx1"/>
                </a:solidFill>
              </a:rPr>
              <a:t>Recommendation: </a:t>
            </a:r>
            <a:r>
              <a:rPr lang="en-US" sz="1500" dirty="0">
                <a:solidFill>
                  <a:schemeClr val="tx1"/>
                </a:solidFill>
              </a:rPr>
              <a:t>Request order for the following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Decreased BP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Fluid bolus 30 ml/kg over one hour or faster if systolic BP &lt; 90 mmHG until hypotension resolved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EFA79F0-3572-4433-A050-6A427A578499}"/>
              </a:ext>
            </a:extLst>
          </p:cNvPr>
          <p:cNvCxnSpPr/>
          <p:nvPr/>
        </p:nvCxnSpPr>
        <p:spPr>
          <a:xfrm>
            <a:off x="2266454" y="3345058"/>
            <a:ext cx="0" cy="3390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3EE0A15-0B5E-4D8A-A61A-8E98B10E917B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6096000" y="5198165"/>
            <a:ext cx="70899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8938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C08B4D1-DBB7-469F-8490-4BD91078EF71}"/>
              </a:ext>
            </a:extLst>
          </p:cNvPr>
          <p:cNvSpPr/>
          <p:nvPr/>
        </p:nvSpPr>
        <p:spPr>
          <a:xfrm>
            <a:off x="66675" y="65314"/>
            <a:ext cx="12058650" cy="6858000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A2FD1D1-BA81-4B69-A695-7B22BB4BD2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 t="80633" r="-650" b="-6"/>
          <a:stretch/>
        </p:blipFill>
        <p:spPr>
          <a:xfrm>
            <a:off x="281767" y="1771650"/>
            <a:ext cx="11843558" cy="281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006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8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138883" y="397243"/>
            <a:ext cx="1069343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spc="167" dirty="0">
                <a:solidFill>
                  <a:srgbClr val="162942"/>
                </a:solidFill>
              </a:rPr>
              <a:t>Altered mental status </a:t>
            </a:r>
          </a:p>
        </p:txBody>
      </p:sp>
      <p:sp>
        <p:nvSpPr>
          <p:cNvPr id="5" name="AutoShape 5"/>
          <p:cNvSpPr/>
          <p:nvPr/>
        </p:nvSpPr>
        <p:spPr>
          <a:xfrm>
            <a:off x="1138883" y="1209995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3CA951-5679-4A4A-8879-804DA06E454D}"/>
              </a:ext>
            </a:extLst>
          </p:cNvPr>
          <p:cNvSpPr txBox="1"/>
          <p:nvPr/>
        </p:nvSpPr>
        <p:spPr>
          <a:xfrm>
            <a:off x="1138883" y="1419927"/>
            <a:ext cx="9625913" cy="3929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Acute onset and alternating flow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Inattention or easily distractible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Disorganized thinking or illogical flow of ideas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Altered level of consciousness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553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105757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138883" y="397243"/>
            <a:ext cx="1069343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spc="167" dirty="0">
                <a:solidFill>
                  <a:srgbClr val="162942"/>
                </a:solidFill>
              </a:rPr>
              <a:t>What Questions Can Guide Us In Sepsis Prevention At the Time of Admission? </a:t>
            </a:r>
          </a:p>
        </p:txBody>
      </p:sp>
      <p:sp>
        <p:nvSpPr>
          <p:cNvPr id="5" name="AutoShape 5"/>
          <p:cNvSpPr/>
          <p:nvPr/>
        </p:nvSpPr>
        <p:spPr>
          <a:xfrm>
            <a:off x="1138883" y="1704265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3CA951-5679-4A4A-8879-804DA06E454D}"/>
              </a:ext>
            </a:extLst>
          </p:cNvPr>
          <p:cNvSpPr txBox="1"/>
          <p:nvPr/>
        </p:nvSpPr>
        <p:spPr>
          <a:xfrm>
            <a:off x="1069585" y="2024050"/>
            <a:ext cx="9625913" cy="343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 the patient had sepsis previously?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Does the patient have an infection?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Does the patient have cancer?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2936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8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138883" y="397243"/>
            <a:ext cx="1069343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spc="167" dirty="0">
                <a:solidFill>
                  <a:srgbClr val="162942"/>
                </a:solidFill>
              </a:rPr>
              <a:t>Where does Sepsis start? </a:t>
            </a:r>
          </a:p>
        </p:txBody>
      </p:sp>
      <p:sp>
        <p:nvSpPr>
          <p:cNvPr id="5" name="AutoShape 5"/>
          <p:cNvSpPr/>
          <p:nvPr/>
        </p:nvSpPr>
        <p:spPr>
          <a:xfrm>
            <a:off x="1119622" y="1109761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3CA951-5679-4A4A-8879-804DA06E454D}"/>
              </a:ext>
            </a:extLst>
          </p:cNvPr>
          <p:cNvSpPr txBox="1"/>
          <p:nvPr/>
        </p:nvSpPr>
        <p:spPr>
          <a:xfrm>
            <a:off x="1138883" y="1906028"/>
            <a:ext cx="9625913" cy="244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Residents who Develop Sepsis in Skilled-Nursing Facility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Residents who Are Treated for Sepsis in Acute Care and are Discharged to a Skilled Nursing Facility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7073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8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685800" y="1679636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12" name="TextBox 12"/>
          <p:cNvSpPr txBox="1"/>
          <p:nvPr/>
        </p:nvSpPr>
        <p:spPr>
          <a:xfrm>
            <a:off x="781325" y="340153"/>
            <a:ext cx="1069343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spc="167" dirty="0">
                <a:solidFill>
                  <a:srgbClr val="162942"/>
                </a:solidFill>
              </a:rPr>
              <a:t>Common Organisms causing Infections in Long-Term Care Settings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B5EA61-A2A4-48CD-A509-6EE5BB743A7B}"/>
              </a:ext>
            </a:extLst>
          </p:cNvPr>
          <p:cNvSpPr txBox="1"/>
          <p:nvPr/>
        </p:nvSpPr>
        <p:spPr>
          <a:xfrm>
            <a:off x="781325" y="1992508"/>
            <a:ext cx="4891497" cy="1657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MRSA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Difficile</a:t>
            </a:r>
            <a:endParaRPr lang="en-US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Vancomycin resistant Enterococcus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A2735ADB-9EA2-41CE-BB26-D464F53E7D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1"/>
          <a:stretch/>
        </p:blipFill>
        <p:spPr>
          <a:xfrm>
            <a:off x="502920" y="4036771"/>
            <a:ext cx="7392041" cy="2052613"/>
          </a:xfrm>
          <a:prstGeom prst="rect">
            <a:avLst/>
          </a:prstGeom>
        </p:spPr>
      </p:pic>
      <p:pic>
        <p:nvPicPr>
          <p:cNvPr id="9" name="Picture 8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4C9532D7-6F28-474E-84D9-55D29AFF14E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9" t="8724" r="15294" b="-331"/>
          <a:stretch/>
        </p:blipFill>
        <p:spPr>
          <a:xfrm>
            <a:off x="8266176" y="2378456"/>
            <a:ext cx="2828544" cy="35277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99D84B-B94F-48EF-8DD4-7319DD83C73C}"/>
              </a:ext>
            </a:extLst>
          </p:cNvPr>
          <p:cNvSpPr/>
          <p:nvPr/>
        </p:nvSpPr>
        <p:spPr>
          <a:xfrm rot="19683049">
            <a:off x="7769218" y="2135281"/>
            <a:ext cx="1922188" cy="72717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33FAF7-EAA4-4285-BFEB-C5D17808DFDF}"/>
              </a:ext>
            </a:extLst>
          </p:cNvPr>
          <p:cNvSpPr/>
          <p:nvPr/>
        </p:nvSpPr>
        <p:spPr>
          <a:xfrm rot="2282972">
            <a:off x="9793694" y="2034382"/>
            <a:ext cx="1846389" cy="9964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598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8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061347" y="1804263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3CA951-5679-4A4A-8879-804DA06E454D}"/>
              </a:ext>
            </a:extLst>
          </p:cNvPr>
          <p:cNvSpPr txBox="1"/>
          <p:nvPr/>
        </p:nvSpPr>
        <p:spPr>
          <a:xfrm>
            <a:off x="992050" y="1848271"/>
            <a:ext cx="10189550" cy="3044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Prompt Identification of Infections can Interrupt the Pathway to Sepsis.</a:t>
            </a:r>
            <a:endParaRPr lang="en-US" sz="50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63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8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119622" y="894509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12" name="TextBox 12"/>
          <p:cNvSpPr txBox="1"/>
          <p:nvPr/>
        </p:nvSpPr>
        <p:spPr>
          <a:xfrm>
            <a:off x="1119622" y="501465"/>
            <a:ext cx="10075600" cy="356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41"/>
              </a:lnSpc>
            </a:pPr>
            <a:r>
              <a:rPr lang="en-US" sz="4000" b="1" spc="167" dirty="0">
                <a:solidFill>
                  <a:srgbClr val="162942"/>
                </a:solidFill>
              </a:rPr>
              <a:t>Most Common Organisms Causing Sepsis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B5EA61-A2A4-48CD-A509-6EE5BB743A7B}"/>
              </a:ext>
            </a:extLst>
          </p:cNvPr>
          <p:cNvSpPr txBox="1"/>
          <p:nvPr/>
        </p:nvSpPr>
        <p:spPr>
          <a:xfrm>
            <a:off x="1119622" y="1285103"/>
            <a:ext cx="10075600" cy="2842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Staphyloccus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 Coli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Streptococcus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9237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8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138883" y="397243"/>
            <a:ext cx="1069343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spc="167" dirty="0">
                <a:solidFill>
                  <a:srgbClr val="162942"/>
                </a:solidFill>
              </a:rPr>
              <a:t>Sepsis in the Nursing Home Setting </a:t>
            </a:r>
          </a:p>
        </p:txBody>
      </p:sp>
      <p:sp>
        <p:nvSpPr>
          <p:cNvPr id="5" name="AutoShape 5"/>
          <p:cNvSpPr/>
          <p:nvPr/>
        </p:nvSpPr>
        <p:spPr>
          <a:xfrm>
            <a:off x="1138883" y="1209995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3CA951-5679-4A4A-8879-804DA06E454D}"/>
              </a:ext>
            </a:extLst>
          </p:cNvPr>
          <p:cNvSpPr txBox="1"/>
          <p:nvPr/>
        </p:nvSpPr>
        <p:spPr>
          <a:xfrm>
            <a:off x="1069585" y="1010074"/>
            <a:ext cx="9625913" cy="532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Identification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Management vs Treatment of Sepsis (NH vs Hospital Approach)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 of Personnel who Interact with Residents (nurses, CNA’s/Med Techs, cleaning staff, maintenance staff, dining staff)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Roles of Family Members (Caregivers – what to look out for; also family that visits the NH)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2342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8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92050" y="384084"/>
            <a:ext cx="1069343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spc="167" dirty="0">
                <a:solidFill>
                  <a:srgbClr val="162942"/>
                </a:solidFill>
              </a:rPr>
              <a:t>Management/Treatment of Sepsis in          Long-term Care Settings </a:t>
            </a:r>
          </a:p>
        </p:txBody>
      </p:sp>
      <p:sp>
        <p:nvSpPr>
          <p:cNvPr id="5" name="AutoShape 5"/>
          <p:cNvSpPr/>
          <p:nvPr/>
        </p:nvSpPr>
        <p:spPr>
          <a:xfrm>
            <a:off x="1061347" y="1804263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3CA951-5679-4A4A-8879-804DA06E454D}"/>
              </a:ext>
            </a:extLst>
          </p:cNvPr>
          <p:cNvSpPr txBox="1"/>
          <p:nvPr/>
        </p:nvSpPr>
        <p:spPr>
          <a:xfrm>
            <a:off x="928263" y="1995685"/>
            <a:ext cx="10821009" cy="462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initial treatment of Sepsis in NH settings can be done IF </a:t>
            </a:r>
            <a:endParaRPr lang="en-US" sz="3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to Laboratory Facilities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can provide results within a few hours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Standing Sepsis Orders for appropriate medications/tests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Ability to provide fluid resuscitation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Ability to monitor vitals at least hourly for patients at risk for sepsis who need monitoring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 for alerting Nursing and Medical Staff when Signs of Sepsis are identified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Clear Protocols and Timelines for Action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Ability to systematically record signs and symptoms, clinical interventions, and the response of the resident to those interventions.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797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8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92050" y="384084"/>
            <a:ext cx="1069343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spc="167" dirty="0">
                <a:solidFill>
                  <a:srgbClr val="162942"/>
                </a:solidFill>
              </a:rPr>
              <a:t>Sepsis Kit Content </a:t>
            </a:r>
          </a:p>
        </p:txBody>
      </p:sp>
      <p:sp>
        <p:nvSpPr>
          <p:cNvPr id="5" name="AutoShape 5"/>
          <p:cNvSpPr/>
          <p:nvPr/>
        </p:nvSpPr>
        <p:spPr>
          <a:xfrm>
            <a:off x="992050" y="1223496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3CA951-5679-4A4A-8879-804DA06E454D}"/>
              </a:ext>
            </a:extLst>
          </p:cNvPr>
          <p:cNvSpPr txBox="1"/>
          <p:nvPr/>
        </p:nvSpPr>
        <p:spPr>
          <a:xfrm>
            <a:off x="864478" y="1540792"/>
            <a:ext cx="10821009" cy="4731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Durable Medical Equipment: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Automated Digital BP, Pulse oximeter, Thermometer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Supplies: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Supplemental Oxygen, IV Catheter Kits, Blood Drawing Equipment, Urinary Catheter Kits to Monitor Output; PPE, Sterile Crystalloid Fluid, Gloves, Dressing Supplies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 Supplies: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Blood Culture bottles (aerobic and anaerobic); sterile containers for urine, sputum, stool; bacterial culture swabs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Antibiotics: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Both Oral and Intravenous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1947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8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92050" y="384084"/>
            <a:ext cx="1069343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spc="167" dirty="0">
                <a:solidFill>
                  <a:srgbClr val="162942"/>
                </a:solidFill>
              </a:rPr>
              <a:t>One Hour Bundle </a:t>
            </a:r>
          </a:p>
        </p:txBody>
      </p:sp>
      <p:sp>
        <p:nvSpPr>
          <p:cNvPr id="5" name="AutoShape 5"/>
          <p:cNvSpPr/>
          <p:nvPr/>
        </p:nvSpPr>
        <p:spPr>
          <a:xfrm>
            <a:off x="992050" y="1223496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3CA951-5679-4A4A-8879-804DA06E454D}"/>
              </a:ext>
            </a:extLst>
          </p:cNvPr>
          <p:cNvSpPr txBox="1"/>
          <p:nvPr/>
        </p:nvSpPr>
        <p:spPr>
          <a:xfrm>
            <a:off x="864478" y="1540792"/>
            <a:ext cx="10821009" cy="491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Measure lactate level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Remeasure lactate is initial level is &gt; 2 mm/L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Obtain 2 blood cultures prior to administration of antibiotics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Begin rapid (bolus) administration of 30 ml/kg of crystalloid for hypotension or lactate &gt; 4 mm/L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Apply vasopressors if patient is hypotensive during or after fluid resuscitation to maintain a MAP &gt; than or equal to 65 mm Hg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hour is measured from first time of notation in chart of indication of sepsis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8584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137354" y="151003"/>
            <a:ext cx="11959282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92050" y="384084"/>
            <a:ext cx="1069343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spc="167" dirty="0">
                <a:solidFill>
                  <a:srgbClr val="162942"/>
                </a:solidFill>
              </a:rPr>
              <a:t>Hour Bundle 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992050" y="1177777"/>
            <a:ext cx="4919911" cy="45719"/>
          </a:xfrm>
          <a:prstGeom prst="rect">
            <a:avLst/>
          </a:prstGeom>
          <a:solidFill>
            <a:srgbClr val="162942"/>
          </a:solidFill>
        </p:spPr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AF01E8C-6B0D-46BE-8D42-792F2C13D6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252" y="222578"/>
            <a:ext cx="5457740" cy="641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656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8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92050" y="384084"/>
            <a:ext cx="1069343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spc="167" dirty="0">
                <a:solidFill>
                  <a:srgbClr val="162942"/>
                </a:solidFill>
              </a:rPr>
              <a:t>Three Hour Bundle </a:t>
            </a:r>
          </a:p>
        </p:txBody>
      </p:sp>
      <p:sp>
        <p:nvSpPr>
          <p:cNvPr id="5" name="AutoShape 5"/>
          <p:cNvSpPr/>
          <p:nvPr/>
        </p:nvSpPr>
        <p:spPr>
          <a:xfrm>
            <a:off x="992050" y="1223496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3CA951-5679-4A4A-8879-804DA06E454D}"/>
              </a:ext>
            </a:extLst>
          </p:cNvPr>
          <p:cNvSpPr txBox="1"/>
          <p:nvPr/>
        </p:nvSpPr>
        <p:spPr>
          <a:xfrm>
            <a:off x="864478" y="1540792"/>
            <a:ext cx="10821009" cy="3941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Requires broad spectrum antibiotics to be administered within first 3 hours of care for septic patients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Criteria: Suspected source of clinical infection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or more manifestations of systemic infection (SIRS)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resence of sepsis induced organ dysfunction including a lactate greater than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61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8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57095" y="166203"/>
            <a:ext cx="1069343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u="sng" spc="100" dirty="0">
                <a:solidFill>
                  <a:srgbClr val="162942"/>
                </a:solidFill>
              </a:rPr>
              <a:t>Concerns about over prescribing antibiotics may interfere with prompt administration when sepsis is suspected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3CA951-5679-4A4A-8879-804DA06E454D}"/>
              </a:ext>
            </a:extLst>
          </p:cNvPr>
          <p:cNvSpPr txBox="1"/>
          <p:nvPr/>
        </p:nvSpPr>
        <p:spPr>
          <a:xfrm>
            <a:off x="893308" y="2251632"/>
            <a:ext cx="10821009" cy="4340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Antibiotic Use Can Lead to Adverse Reactions and Allergic Reactions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use of multiple drugs in older people is associated with an increased risk of adverse drug events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Difficile infections are associated with antibiotic use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 of infection, morbidity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evidence that sepsis is associated with antibiotic use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0021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0" y="35800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57095" y="166203"/>
            <a:ext cx="10693437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ANTIBIOTIC RESISTANCE RESULTING FROM USE OF ANTIMICROBIALS</a:t>
            </a:r>
            <a:endParaRPr lang="en-US" sz="3200" b="1" u="sng" spc="100" dirty="0">
              <a:solidFill>
                <a:srgbClr val="16294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3CA951-5679-4A4A-8879-804DA06E454D}"/>
              </a:ext>
            </a:extLst>
          </p:cNvPr>
          <p:cNvSpPr txBox="1"/>
          <p:nvPr/>
        </p:nvSpPr>
        <p:spPr>
          <a:xfrm>
            <a:off x="893308" y="2251632"/>
            <a:ext cx="10821009" cy="3862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Difficile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Methicillin Resistant Staphylococcus Aureus (MRSA)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Vancomycin resistant Enterococcus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Estimated more than 2 million illnesses annually from antibiotic resistance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Estimated more than 23,000 deaths annually from antibiotic resistance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Difficile infections affecting 500,000 patients annually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Difficile infections causing 15,000 annual deaths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64145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440530" y="4949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57095" y="166203"/>
            <a:ext cx="1069343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CLOSTRIDIUM DIFFICILE RISK AND SEPSIS ANTIBIOTIC ADMINISTRATION</a:t>
            </a:r>
            <a:endParaRPr lang="en-US" sz="2800" b="1" u="sng" spc="100" dirty="0">
              <a:solidFill>
                <a:srgbClr val="16294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3CA951-5679-4A4A-8879-804DA06E454D}"/>
              </a:ext>
            </a:extLst>
          </p:cNvPr>
          <p:cNvSpPr txBox="1"/>
          <p:nvPr/>
        </p:nvSpPr>
        <p:spPr>
          <a:xfrm>
            <a:off x="893308" y="2251632"/>
            <a:ext cx="10821009" cy="4621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CMS Core Sepsis Core Measures (Sep 1) mandates early antibiotic administration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Infectious Diseases Society of American refused to endorse 2016 recommendations because of concern over excessive antibiotic administration and it’s associated risks including C. Difficile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NY hospital center C. Difficile infections decreased after implementation of a sepsis protocol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decrease resulted even though overall use of antibiotics increased after the protocol was implemented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4165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8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92050" y="384084"/>
            <a:ext cx="1069343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spc="167" dirty="0">
                <a:solidFill>
                  <a:srgbClr val="162942"/>
                </a:solidFill>
              </a:rPr>
              <a:t>CDC Framework for Antibiotic Stewardship</a:t>
            </a:r>
          </a:p>
        </p:txBody>
      </p:sp>
      <p:sp>
        <p:nvSpPr>
          <p:cNvPr id="5" name="AutoShape 5"/>
          <p:cNvSpPr/>
          <p:nvPr/>
        </p:nvSpPr>
        <p:spPr>
          <a:xfrm>
            <a:off x="992050" y="1223496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3CA951-5679-4A4A-8879-804DA06E454D}"/>
              </a:ext>
            </a:extLst>
          </p:cNvPr>
          <p:cNvSpPr txBox="1"/>
          <p:nvPr/>
        </p:nvSpPr>
        <p:spPr>
          <a:xfrm>
            <a:off x="864478" y="1540792"/>
            <a:ext cx="10821009" cy="1858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GOAL: Optimize the treatment of infections while reducing the adverse events associated with antibiotic use.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15F553-AC24-46D2-AFDE-C46083270C6D}"/>
              </a:ext>
            </a:extLst>
          </p:cNvPr>
          <p:cNvSpPr txBox="1"/>
          <p:nvPr/>
        </p:nvSpPr>
        <p:spPr>
          <a:xfrm>
            <a:off x="1165045" y="2733646"/>
            <a:ext cx="9487318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right antibiotic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the Right dose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the Right Time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898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49209" y="0"/>
            <a:ext cx="2181887" cy="6858000"/>
            <a:chOff x="0" y="0"/>
            <a:chExt cx="110710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7106" cy="3479800"/>
            </a:xfrm>
            <a:custGeom>
              <a:avLst/>
              <a:gdLst/>
              <a:ahLst/>
              <a:cxnLst/>
              <a:rect l="l" t="t" r="r" b="b"/>
              <a:pathLst>
                <a:path w="1107106" h="3479800">
                  <a:moveTo>
                    <a:pt x="982646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2646" y="0"/>
                  </a:lnTo>
                  <a:cubicBezTo>
                    <a:pt x="1051226" y="0"/>
                    <a:pt x="1107106" y="55880"/>
                    <a:pt x="1107106" y="124460"/>
                  </a:cubicBezTo>
                  <a:lnTo>
                    <a:pt x="1107106" y="3355340"/>
                  </a:lnTo>
                  <a:cubicBezTo>
                    <a:pt x="1107106" y="3423920"/>
                    <a:pt x="1051226" y="3479800"/>
                    <a:pt x="982646" y="3479800"/>
                  </a:cubicBezTo>
                  <a:close/>
                </a:path>
              </a:pathLst>
            </a:custGeom>
            <a:solidFill>
              <a:srgbClr val="3C53AC"/>
            </a:solidFill>
          </p:spPr>
          <p:txBody>
            <a:bodyPr/>
            <a:lstStyle/>
            <a:p>
              <a:endParaRPr lang="en-US" sz="1200" dirty="0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10800000">
            <a:off x="1828797" y="2273642"/>
            <a:ext cx="8991601" cy="3536607"/>
            <a:chOff x="0" y="0"/>
            <a:chExt cx="2354580" cy="153670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353310" cy="1536708"/>
            </a:xfrm>
            <a:custGeom>
              <a:avLst/>
              <a:gdLst/>
              <a:ahLst/>
              <a:cxnLst/>
              <a:rect l="l" t="t" r="r" b="b"/>
              <a:pathLst>
                <a:path w="2353310" h="1536708">
                  <a:moveTo>
                    <a:pt x="784860" y="1469398"/>
                  </a:moveTo>
                  <a:cubicBezTo>
                    <a:pt x="905510" y="1510038"/>
                    <a:pt x="1042670" y="1536708"/>
                    <a:pt x="1177290" y="1536708"/>
                  </a:cubicBezTo>
                  <a:cubicBezTo>
                    <a:pt x="1311910" y="1536708"/>
                    <a:pt x="1441450" y="1513848"/>
                    <a:pt x="1560830" y="1473208"/>
                  </a:cubicBezTo>
                  <a:cubicBezTo>
                    <a:pt x="1563370" y="1471938"/>
                    <a:pt x="1565910" y="1471938"/>
                    <a:pt x="1568450" y="1470668"/>
                  </a:cubicBezTo>
                  <a:cubicBezTo>
                    <a:pt x="2016760" y="1308108"/>
                    <a:pt x="2346960" y="878848"/>
                    <a:pt x="2353310" y="381297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381052"/>
                  </a:lnTo>
                  <a:cubicBezTo>
                    <a:pt x="6350" y="881388"/>
                    <a:pt x="331470" y="1310648"/>
                    <a:pt x="784860" y="1469398"/>
                  </a:cubicBezTo>
                  <a:close/>
                </a:path>
              </a:pathLst>
            </a:custGeom>
            <a:grpFill/>
          </p:spPr>
        </p:sp>
      </p:grpSp>
      <p:sp>
        <p:nvSpPr>
          <p:cNvPr id="9" name="TextBox 9"/>
          <p:cNvSpPr txBox="1"/>
          <p:nvPr/>
        </p:nvSpPr>
        <p:spPr>
          <a:xfrm>
            <a:off x="2206367" y="4609753"/>
            <a:ext cx="7277518" cy="699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12"/>
              </a:lnSpc>
            </a:pPr>
            <a:r>
              <a:rPr lang="en-US" sz="5334" b="1" dirty="0">
                <a:ea typeface="Calibri" panose="020F0502020204030204" pitchFamily="34" charset="0"/>
                <a:cs typeface="Times New Roman" panose="02020603050405020304" pitchFamily="18" charset="0"/>
              </a:rPr>
              <a:t>Who is at risk? </a:t>
            </a:r>
            <a:endParaRPr lang="en-US" sz="4920" b="1" dirty="0">
              <a:solidFill>
                <a:srgbClr val="162942"/>
              </a:solidFill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2082C1E5-5FB2-4BA0-956C-844288F5B6C2}"/>
              </a:ext>
            </a:extLst>
          </p:cNvPr>
          <p:cNvSpPr/>
          <p:nvPr/>
        </p:nvSpPr>
        <p:spPr>
          <a:xfrm>
            <a:off x="2018882" y="869796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4A7FFB32-DB62-4441-827E-1E487E3B7272}"/>
              </a:ext>
            </a:extLst>
          </p:cNvPr>
          <p:cNvSpPr txBox="1"/>
          <p:nvPr/>
        </p:nvSpPr>
        <p:spPr>
          <a:xfrm>
            <a:off x="8113713" y="496994"/>
            <a:ext cx="3392487" cy="277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33"/>
              </a:lnSpc>
            </a:pPr>
            <a:r>
              <a:rPr lang="en-US" sz="1667" spc="167" dirty="0">
                <a:solidFill>
                  <a:srgbClr val="162942"/>
                </a:solidFill>
              </a:rPr>
              <a:t>MARCH 17, 2021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38618F02-206A-4143-A885-3713AB026AB1}"/>
              </a:ext>
            </a:extLst>
          </p:cNvPr>
          <p:cNvSpPr txBox="1"/>
          <p:nvPr/>
        </p:nvSpPr>
        <p:spPr>
          <a:xfrm>
            <a:off x="2018882" y="496994"/>
            <a:ext cx="5320081" cy="277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1"/>
              </a:lnSpc>
            </a:pPr>
            <a:r>
              <a:rPr lang="en-US" sz="1673" spc="167" dirty="0">
                <a:solidFill>
                  <a:srgbClr val="162942"/>
                </a:solidFill>
              </a:rPr>
              <a:t>Sepsis Training Day 1</a:t>
            </a:r>
          </a:p>
        </p:txBody>
      </p:sp>
    </p:spTree>
    <p:extLst>
      <p:ext uri="{BB962C8B-B14F-4D97-AF65-F5344CB8AC3E}">
        <p14:creationId xmlns:p14="http://schemas.microsoft.com/office/powerpoint/2010/main" val="2420288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149590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92050" y="384084"/>
            <a:ext cx="1069343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ANTIMICROBIAL STEWARDSHIP IN MANAGEMENT OF SEPSIS</a:t>
            </a:r>
            <a:endParaRPr lang="en-US" sz="3200" b="1" spc="167" dirty="0">
              <a:solidFill>
                <a:srgbClr val="162942"/>
              </a:solidFill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992050" y="1223496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3CA951-5679-4A4A-8879-804DA06E454D}"/>
              </a:ext>
            </a:extLst>
          </p:cNvPr>
          <p:cNvSpPr txBox="1"/>
          <p:nvPr/>
        </p:nvSpPr>
        <p:spPr>
          <a:xfrm>
            <a:off x="864478" y="1540792"/>
            <a:ext cx="10821009" cy="1858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GOAL: Optimize the treatment of infection while reducing the adverse events associated with antibiotic use.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15F553-AC24-46D2-AFDE-C46083270C6D}"/>
              </a:ext>
            </a:extLst>
          </p:cNvPr>
          <p:cNvSpPr txBox="1"/>
          <p:nvPr/>
        </p:nvSpPr>
        <p:spPr>
          <a:xfrm>
            <a:off x="1165045" y="2733646"/>
            <a:ext cx="9487318" cy="3633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 D’s: drug, dose, de-escalation and duration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sepsis the right antimicrobial is broad spectrum coverage of all likely pathogens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De-escalation can occur after identification of a likely pathogen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usually occurs days later.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760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3DCFE3E-2275-4607-96BD-689F08313DD5}"/>
              </a:ext>
            </a:extLst>
          </p:cNvPr>
          <p:cNvSpPr/>
          <p:nvPr/>
        </p:nvSpPr>
        <p:spPr>
          <a:xfrm>
            <a:off x="112755" y="131072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6" descr="Chart, bar chart&#10;&#10;Description automatically generated">
            <a:extLst>
              <a:ext uri="{FF2B5EF4-FFF2-40B4-BE49-F238E27FC236}">
                <a16:creationId xmlns:a16="http://schemas.microsoft.com/office/drawing/2014/main" id="{29F050BE-1182-4FE0-9440-FB1B10224B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37" y="374611"/>
            <a:ext cx="9523797" cy="6312455"/>
          </a:xfrm>
        </p:spPr>
      </p:pic>
    </p:spTree>
    <p:extLst>
      <p:ext uri="{BB962C8B-B14F-4D97-AF65-F5344CB8AC3E}">
        <p14:creationId xmlns:p14="http://schemas.microsoft.com/office/powerpoint/2010/main" val="277895612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49209" y="0"/>
            <a:ext cx="2181887" cy="6858000"/>
            <a:chOff x="0" y="0"/>
            <a:chExt cx="110710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7106" cy="3479800"/>
            </a:xfrm>
            <a:custGeom>
              <a:avLst/>
              <a:gdLst/>
              <a:ahLst/>
              <a:cxnLst/>
              <a:rect l="l" t="t" r="r" b="b"/>
              <a:pathLst>
                <a:path w="1107106" h="3479800">
                  <a:moveTo>
                    <a:pt x="982646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2646" y="0"/>
                  </a:lnTo>
                  <a:cubicBezTo>
                    <a:pt x="1051226" y="0"/>
                    <a:pt x="1107106" y="55880"/>
                    <a:pt x="1107106" y="124460"/>
                  </a:cubicBezTo>
                  <a:lnTo>
                    <a:pt x="1107106" y="3355340"/>
                  </a:lnTo>
                  <a:cubicBezTo>
                    <a:pt x="1107106" y="3423920"/>
                    <a:pt x="1051226" y="3479800"/>
                    <a:pt x="982646" y="3479800"/>
                  </a:cubicBezTo>
                  <a:close/>
                </a:path>
              </a:pathLst>
            </a:custGeom>
            <a:solidFill>
              <a:srgbClr val="3C53AC"/>
            </a:solidFill>
          </p:spPr>
          <p:txBody>
            <a:bodyPr/>
            <a:lstStyle/>
            <a:p>
              <a:endParaRPr lang="en-US" sz="1200" dirty="0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10800000">
            <a:off x="1828797" y="2273642"/>
            <a:ext cx="8991601" cy="3536607"/>
            <a:chOff x="0" y="0"/>
            <a:chExt cx="2354580" cy="153670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353310" cy="1536708"/>
            </a:xfrm>
            <a:custGeom>
              <a:avLst/>
              <a:gdLst/>
              <a:ahLst/>
              <a:cxnLst/>
              <a:rect l="l" t="t" r="r" b="b"/>
              <a:pathLst>
                <a:path w="2353310" h="1536708">
                  <a:moveTo>
                    <a:pt x="784860" y="1469398"/>
                  </a:moveTo>
                  <a:cubicBezTo>
                    <a:pt x="905510" y="1510038"/>
                    <a:pt x="1042670" y="1536708"/>
                    <a:pt x="1177290" y="1536708"/>
                  </a:cubicBezTo>
                  <a:cubicBezTo>
                    <a:pt x="1311910" y="1536708"/>
                    <a:pt x="1441450" y="1513848"/>
                    <a:pt x="1560830" y="1473208"/>
                  </a:cubicBezTo>
                  <a:cubicBezTo>
                    <a:pt x="1563370" y="1471938"/>
                    <a:pt x="1565910" y="1471938"/>
                    <a:pt x="1568450" y="1470668"/>
                  </a:cubicBezTo>
                  <a:cubicBezTo>
                    <a:pt x="2016760" y="1308108"/>
                    <a:pt x="2346960" y="878848"/>
                    <a:pt x="2353310" y="381297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381052"/>
                  </a:lnTo>
                  <a:cubicBezTo>
                    <a:pt x="6350" y="881388"/>
                    <a:pt x="331470" y="1310648"/>
                    <a:pt x="784860" y="1469398"/>
                  </a:cubicBezTo>
                  <a:close/>
                </a:path>
              </a:pathLst>
            </a:custGeom>
            <a:grpFill/>
          </p:spPr>
        </p:sp>
      </p:grpSp>
      <p:sp>
        <p:nvSpPr>
          <p:cNvPr id="9" name="TextBox 9"/>
          <p:cNvSpPr txBox="1"/>
          <p:nvPr/>
        </p:nvSpPr>
        <p:spPr>
          <a:xfrm>
            <a:off x="2181653" y="4417817"/>
            <a:ext cx="7277518" cy="1392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12"/>
              </a:lnSpc>
            </a:pPr>
            <a:r>
              <a:rPr lang="en-US" sz="5334" b="1" dirty="0">
                <a:ea typeface="Calibri" panose="020F0502020204030204" pitchFamily="34" charset="0"/>
                <a:cs typeface="Times New Roman" panose="02020603050405020304" pitchFamily="18" charset="0"/>
              </a:rPr>
              <a:t>If Transfer to an Acute Care Facility is needed </a:t>
            </a:r>
            <a:endParaRPr lang="en-US" sz="4920" b="1" dirty="0">
              <a:solidFill>
                <a:srgbClr val="162942"/>
              </a:solidFill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3DBE84B1-63FC-400F-B577-E3304C0BB290}"/>
              </a:ext>
            </a:extLst>
          </p:cNvPr>
          <p:cNvSpPr/>
          <p:nvPr/>
        </p:nvSpPr>
        <p:spPr>
          <a:xfrm>
            <a:off x="2018882" y="869796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645B4ADE-492A-402F-AAB2-9ED4CA25771E}"/>
              </a:ext>
            </a:extLst>
          </p:cNvPr>
          <p:cNvSpPr txBox="1"/>
          <p:nvPr/>
        </p:nvSpPr>
        <p:spPr>
          <a:xfrm>
            <a:off x="8113713" y="496994"/>
            <a:ext cx="3392487" cy="277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33"/>
              </a:lnSpc>
            </a:pPr>
            <a:r>
              <a:rPr lang="en-US" sz="1667" spc="167" dirty="0">
                <a:solidFill>
                  <a:srgbClr val="162942"/>
                </a:solidFill>
              </a:rPr>
              <a:t>MARCH 17 2021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C0A9E7EE-4D90-48A4-8CEC-61DDB5A39E44}"/>
              </a:ext>
            </a:extLst>
          </p:cNvPr>
          <p:cNvSpPr txBox="1"/>
          <p:nvPr/>
        </p:nvSpPr>
        <p:spPr>
          <a:xfrm>
            <a:off x="2018882" y="496994"/>
            <a:ext cx="5320081" cy="277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1"/>
              </a:lnSpc>
            </a:pPr>
            <a:r>
              <a:rPr lang="en-US" sz="1673" spc="167" dirty="0">
                <a:solidFill>
                  <a:srgbClr val="162942"/>
                </a:solidFill>
              </a:rPr>
              <a:t>Sepsis Training Day 1</a:t>
            </a:r>
          </a:p>
        </p:txBody>
      </p:sp>
    </p:spTree>
    <p:extLst>
      <p:ext uri="{BB962C8B-B14F-4D97-AF65-F5344CB8AC3E}">
        <p14:creationId xmlns:p14="http://schemas.microsoft.com/office/powerpoint/2010/main" val="42384967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8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033126" y="301771"/>
            <a:ext cx="10693437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 spc="167" dirty="0">
                <a:solidFill>
                  <a:srgbClr val="162942"/>
                </a:solidFill>
              </a:rPr>
              <a:t>Training</a:t>
            </a:r>
            <a:r>
              <a:rPr lang="en-US" sz="4800" b="1" spc="167" dirty="0">
                <a:solidFill>
                  <a:srgbClr val="162942"/>
                </a:solidFill>
              </a:rPr>
              <a:t> </a:t>
            </a:r>
          </a:p>
        </p:txBody>
      </p:sp>
      <p:sp>
        <p:nvSpPr>
          <p:cNvPr id="5" name="AutoShape 5"/>
          <p:cNvSpPr/>
          <p:nvPr/>
        </p:nvSpPr>
        <p:spPr>
          <a:xfrm>
            <a:off x="1033126" y="1069258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15F553-AC24-46D2-AFDE-C46083270C6D}"/>
              </a:ext>
            </a:extLst>
          </p:cNvPr>
          <p:cNvSpPr txBox="1"/>
          <p:nvPr/>
        </p:nvSpPr>
        <p:spPr>
          <a:xfrm>
            <a:off x="1033126" y="1626032"/>
            <a:ext cx="839507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staff who interact with Residents must be enlisted in identifying signs and symptoms of sepsis.</a:t>
            </a:r>
            <a:endParaRPr lang="en-US" sz="50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068886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8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033126" y="301771"/>
            <a:ext cx="10693437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spc="167" dirty="0">
                <a:solidFill>
                  <a:srgbClr val="162942"/>
                </a:solidFill>
              </a:rPr>
              <a:t>Family Members &amp; Caregivers  </a:t>
            </a:r>
          </a:p>
        </p:txBody>
      </p:sp>
      <p:sp>
        <p:nvSpPr>
          <p:cNvPr id="5" name="AutoShape 5"/>
          <p:cNvSpPr/>
          <p:nvPr/>
        </p:nvSpPr>
        <p:spPr>
          <a:xfrm>
            <a:off x="1033126" y="1069258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15F553-AC24-46D2-AFDE-C46083270C6D}"/>
              </a:ext>
            </a:extLst>
          </p:cNvPr>
          <p:cNvSpPr txBox="1"/>
          <p:nvPr/>
        </p:nvSpPr>
        <p:spPr>
          <a:xfrm>
            <a:off x="1033126" y="1626032"/>
            <a:ext cx="8395079" cy="3765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Family Members and Caregivers can be trained in early signs and symptoms and can augment staff monitoring.</a:t>
            </a:r>
            <a:endParaRPr lang="en-US" sz="50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111358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8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033126" y="301771"/>
            <a:ext cx="1069343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spc="167" dirty="0">
                <a:solidFill>
                  <a:srgbClr val="162942"/>
                </a:solidFill>
              </a:rPr>
              <a:t>SEPSIS PNEMONIC FOR FAMILY MEMBERS</a:t>
            </a:r>
          </a:p>
        </p:txBody>
      </p:sp>
      <p:sp>
        <p:nvSpPr>
          <p:cNvPr id="5" name="AutoShape 5"/>
          <p:cNvSpPr/>
          <p:nvPr/>
        </p:nvSpPr>
        <p:spPr>
          <a:xfrm>
            <a:off x="1033126" y="1069258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15F553-AC24-46D2-AFDE-C46083270C6D}"/>
              </a:ext>
            </a:extLst>
          </p:cNvPr>
          <p:cNvSpPr txBox="1"/>
          <p:nvPr/>
        </p:nvSpPr>
        <p:spPr>
          <a:xfrm>
            <a:off x="1033126" y="1626032"/>
            <a:ext cx="9856547" cy="5862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= Slurred Speech/ or Confusion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Extreme Pain in Joints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= 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Passing little urine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= Severe breathlessness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= “It feels like I am going to die”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= Skin that’s mottle, pale or discolored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5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039951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8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033126" y="301771"/>
            <a:ext cx="1069343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spc="167" dirty="0">
                <a:solidFill>
                  <a:srgbClr val="162942"/>
                </a:solidFill>
              </a:rPr>
              <a:t>Signs &amp; Symptoms of Sepsis </a:t>
            </a:r>
          </a:p>
        </p:txBody>
      </p:sp>
      <p:sp>
        <p:nvSpPr>
          <p:cNvPr id="5" name="AutoShape 5"/>
          <p:cNvSpPr/>
          <p:nvPr/>
        </p:nvSpPr>
        <p:spPr>
          <a:xfrm>
            <a:off x="1033126" y="1069258"/>
            <a:ext cx="9487318" cy="6350"/>
          </a:xfrm>
          <a:prstGeom prst="rect">
            <a:avLst/>
          </a:prstGeom>
          <a:solidFill>
            <a:srgbClr val="162942"/>
          </a:solidFill>
        </p:spPr>
      </p:sp>
      <p:pic>
        <p:nvPicPr>
          <p:cNvPr id="6" name="Picture 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FB188CB8-0444-408E-9AF8-117E45269B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027" y="1335813"/>
            <a:ext cx="8587946" cy="499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91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26AD2-84CF-41A5-A29D-87629E6F2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3" y="1128714"/>
            <a:ext cx="2990850" cy="27432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you have identified a change while caring for or observing a</a:t>
            </a:r>
            <a:br>
              <a:rPr lang="en-US" sz="2400" dirty="0"/>
            </a:br>
            <a:r>
              <a:rPr lang="en-US" sz="2400" dirty="0"/>
              <a:t>resident, please circle the change and notify a nurse.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30CC6F4-5375-41D1-9E2B-28ED3D8E96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181" y="985308"/>
            <a:ext cx="7574430" cy="5739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7E159D-463B-4AF1-9BFE-9C991193E1F6}"/>
              </a:ext>
            </a:extLst>
          </p:cNvPr>
          <p:cNvSpPr txBox="1"/>
          <p:nvPr/>
        </p:nvSpPr>
        <p:spPr>
          <a:xfrm>
            <a:off x="459210" y="3871914"/>
            <a:ext cx="324194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Either give the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nurse a copy of this tool or review it with her/him as soon as you can.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AB18C6-29EF-46A0-AB75-5C25E895A26B}"/>
              </a:ext>
            </a:extLst>
          </p:cNvPr>
          <p:cNvSpPr/>
          <p:nvPr/>
        </p:nvSpPr>
        <p:spPr>
          <a:xfrm>
            <a:off x="3476625" y="132822"/>
            <a:ext cx="8715375" cy="695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i="1" u="sng" dirty="0">
                <a:solidFill>
                  <a:sysClr val="windowText" lastClr="000000"/>
                </a:solidFill>
              </a:rPr>
              <a:t>STOP and WATCH </a:t>
            </a:r>
            <a:r>
              <a:rPr lang="en-US" sz="3000" b="1" u="sng" dirty="0">
                <a:solidFill>
                  <a:sysClr val="windowText" lastClr="000000"/>
                </a:solidFill>
              </a:rPr>
              <a:t>early warning tool </a:t>
            </a:r>
          </a:p>
        </p:txBody>
      </p:sp>
    </p:spTree>
    <p:extLst>
      <p:ext uri="{BB962C8B-B14F-4D97-AF65-F5344CB8AC3E}">
        <p14:creationId xmlns:p14="http://schemas.microsoft.com/office/powerpoint/2010/main" val="115023664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8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CDC, Sepsis Alliance® and the Rory Staunton Foundation for Sepsis Prevention Fact Sheet </a:t>
            </a:r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033126" y="301771"/>
            <a:ext cx="1069343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spc="167" dirty="0">
                <a:solidFill>
                  <a:srgbClr val="162942"/>
                </a:solidFill>
              </a:rPr>
              <a:t> Long-term Effects of Sepsis</a:t>
            </a:r>
          </a:p>
        </p:txBody>
      </p:sp>
      <p:sp>
        <p:nvSpPr>
          <p:cNvPr id="5" name="AutoShape 5"/>
          <p:cNvSpPr/>
          <p:nvPr/>
        </p:nvSpPr>
        <p:spPr>
          <a:xfrm>
            <a:off x="1033126" y="1069258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71A0C9-3489-4D22-AEFA-4FA6F6A84BD4}"/>
              </a:ext>
            </a:extLst>
          </p:cNvPr>
          <p:cNvSpPr txBox="1"/>
          <p:nvPr/>
        </p:nvSpPr>
        <p:spPr>
          <a:xfrm>
            <a:off x="1033126" y="1626032"/>
            <a:ext cx="1021152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Many people who have sepsis recover completely and their lives return to normal.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Some people may experience permanent organ damage.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In someone who already has kidney problems, sepsis can lead to kidney failure that requires lifelong dialysis.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Long term cognitive deficits are not uncommon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Rehospitalization for another infection is common</a:t>
            </a:r>
          </a:p>
        </p:txBody>
      </p:sp>
    </p:spTree>
    <p:extLst>
      <p:ext uri="{BB962C8B-B14F-4D97-AF65-F5344CB8AC3E}">
        <p14:creationId xmlns:p14="http://schemas.microsoft.com/office/powerpoint/2010/main" val="30977172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8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800"/>
              <a:t>NIH Sepsis Infographic. Centers for Disease Control &amp; Prevention. National Center for Emerging and Zoonotic Infectious Diseases. Division of Health Quality Promotion, accessed September 2019 </a:t>
            </a:r>
            <a:endParaRPr lang="en-US" sz="1800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033126" y="301771"/>
            <a:ext cx="1069343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spc="167" dirty="0">
                <a:solidFill>
                  <a:srgbClr val="162942"/>
                </a:solidFill>
              </a:rPr>
              <a:t>Q: What is the future of Sepsis research? </a:t>
            </a:r>
          </a:p>
        </p:txBody>
      </p:sp>
      <p:sp>
        <p:nvSpPr>
          <p:cNvPr id="5" name="AutoShape 5"/>
          <p:cNvSpPr/>
          <p:nvPr/>
        </p:nvSpPr>
        <p:spPr>
          <a:xfrm>
            <a:off x="1033126" y="1069258"/>
            <a:ext cx="9487318" cy="6350"/>
          </a:xfrm>
          <a:prstGeom prst="rect">
            <a:avLst/>
          </a:prstGeom>
          <a:solidFill>
            <a:srgbClr val="162942"/>
          </a:solidFill>
        </p:spPr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E24F8D3-DC18-4C87-9F17-7B5CB9476C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90" y="1607662"/>
            <a:ext cx="10851820" cy="36426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5CE498-98F1-41F2-BBE7-ABEE6977C918}"/>
              </a:ext>
            </a:extLst>
          </p:cNvPr>
          <p:cNvSpPr txBox="1"/>
          <p:nvPr/>
        </p:nvSpPr>
        <p:spPr>
          <a:xfrm>
            <a:off x="781325" y="5583936"/>
            <a:ext cx="9739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NIH Sepsis Infographic. Centers for Disease Control &amp; Prevention. National Center for Emerging and Zoonotic Infectious Diseases. Division of Health Quality Promotion, accessed September 2019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958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7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119622" y="285493"/>
            <a:ext cx="1069343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spc="167" dirty="0">
                <a:solidFill>
                  <a:srgbClr val="162942"/>
                </a:solidFill>
              </a:rPr>
              <a:t>Who is at Risk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B5EA61-A2A4-48CD-A509-6EE5BB743A7B}"/>
              </a:ext>
            </a:extLst>
          </p:cNvPr>
          <p:cNvSpPr txBox="1"/>
          <p:nvPr/>
        </p:nvSpPr>
        <p:spPr>
          <a:xfrm>
            <a:off x="1058198" y="1414977"/>
            <a:ext cx="10075600" cy="185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Anyone can get an infection, and any infection can lead to sepsis. However, there are some people more at risk than others.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AutoShape 5"/>
          <p:cNvSpPr/>
          <p:nvPr/>
        </p:nvSpPr>
        <p:spPr>
          <a:xfrm>
            <a:off x="1119622" y="1179886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692166-C719-45F5-8B17-BF50D09AA0C3}"/>
              </a:ext>
            </a:extLst>
          </p:cNvPr>
          <p:cNvSpPr txBox="1"/>
          <p:nvPr/>
        </p:nvSpPr>
        <p:spPr>
          <a:xfrm>
            <a:off x="1594021" y="3105615"/>
            <a:ext cx="9012919" cy="4703852"/>
          </a:xfrm>
          <a:prstGeom prst="rect">
            <a:avLst/>
          </a:prstGeom>
          <a:noFill/>
        </p:spPr>
        <p:txBody>
          <a:bodyPr wrap="square" numCol="2" spcCol="457200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Chronic medical conditions like HIV, diabetes, lung disease, kidney disease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Older Adults aged 65+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Immunosenescence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 with cognitive impairment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2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 with weakened immune systems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 with cancer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Sepsis survivors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Hospitalized patients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96118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49209" y="0"/>
            <a:ext cx="2181887" cy="6858000"/>
            <a:chOff x="0" y="0"/>
            <a:chExt cx="110710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7106" cy="3479800"/>
            </a:xfrm>
            <a:custGeom>
              <a:avLst/>
              <a:gdLst/>
              <a:ahLst/>
              <a:cxnLst/>
              <a:rect l="l" t="t" r="r" b="b"/>
              <a:pathLst>
                <a:path w="1107106" h="3479800">
                  <a:moveTo>
                    <a:pt x="982646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2646" y="0"/>
                  </a:lnTo>
                  <a:cubicBezTo>
                    <a:pt x="1051226" y="0"/>
                    <a:pt x="1107106" y="55880"/>
                    <a:pt x="1107106" y="124460"/>
                  </a:cubicBezTo>
                  <a:lnTo>
                    <a:pt x="1107106" y="3355340"/>
                  </a:lnTo>
                  <a:cubicBezTo>
                    <a:pt x="1107106" y="3423920"/>
                    <a:pt x="1051226" y="3479800"/>
                    <a:pt x="982646" y="3479800"/>
                  </a:cubicBezTo>
                  <a:close/>
                </a:path>
              </a:pathLst>
            </a:custGeom>
            <a:solidFill>
              <a:srgbClr val="3C53AC"/>
            </a:solidFill>
          </p:spPr>
          <p:txBody>
            <a:bodyPr/>
            <a:lstStyle/>
            <a:p>
              <a:endParaRPr lang="en-US" sz="1200" dirty="0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10800000">
            <a:off x="1828797" y="2273642"/>
            <a:ext cx="8991601" cy="3536607"/>
            <a:chOff x="0" y="0"/>
            <a:chExt cx="2354580" cy="153670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353310" cy="1536708"/>
            </a:xfrm>
            <a:custGeom>
              <a:avLst/>
              <a:gdLst/>
              <a:ahLst/>
              <a:cxnLst/>
              <a:rect l="l" t="t" r="r" b="b"/>
              <a:pathLst>
                <a:path w="2353310" h="1536708">
                  <a:moveTo>
                    <a:pt x="784860" y="1469398"/>
                  </a:moveTo>
                  <a:cubicBezTo>
                    <a:pt x="905510" y="1510038"/>
                    <a:pt x="1042670" y="1536708"/>
                    <a:pt x="1177290" y="1536708"/>
                  </a:cubicBezTo>
                  <a:cubicBezTo>
                    <a:pt x="1311910" y="1536708"/>
                    <a:pt x="1441450" y="1513848"/>
                    <a:pt x="1560830" y="1473208"/>
                  </a:cubicBezTo>
                  <a:cubicBezTo>
                    <a:pt x="1563370" y="1471938"/>
                    <a:pt x="1565910" y="1471938"/>
                    <a:pt x="1568450" y="1470668"/>
                  </a:cubicBezTo>
                  <a:cubicBezTo>
                    <a:pt x="2016760" y="1308108"/>
                    <a:pt x="2346960" y="878848"/>
                    <a:pt x="2353310" y="381297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381052"/>
                  </a:lnTo>
                  <a:cubicBezTo>
                    <a:pt x="6350" y="881388"/>
                    <a:pt x="331470" y="1310648"/>
                    <a:pt x="784860" y="1469398"/>
                  </a:cubicBezTo>
                  <a:close/>
                </a:path>
              </a:pathLst>
            </a:custGeom>
            <a:grpFill/>
          </p:spPr>
        </p:sp>
      </p:grpSp>
      <p:sp>
        <p:nvSpPr>
          <p:cNvPr id="9" name="TextBox 9"/>
          <p:cNvSpPr txBox="1"/>
          <p:nvPr/>
        </p:nvSpPr>
        <p:spPr>
          <a:xfrm>
            <a:off x="2457241" y="3725319"/>
            <a:ext cx="7277518" cy="699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12"/>
              </a:lnSpc>
            </a:pPr>
            <a:r>
              <a:rPr lang="en-US" sz="5334" b="1" dirty="0">
                <a:solidFill>
                  <a:srgbClr val="162942"/>
                </a:solidFill>
                <a:cs typeface="Times New Roman" panose="02020603050405020304" pitchFamily="18" charset="0"/>
              </a:rPr>
              <a:t> Questions </a:t>
            </a:r>
            <a:endParaRPr lang="en-US" sz="4920" b="1" dirty="0">
              <a:solidFill>
                <a:srgbClr val="162942"/>
              </a:solidFill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3DBE84B1-63FC-400F-B577-E3304C0BB290}"/>
              </a:ext>
            </a:extLst>
          </p:cNvPr>
          <p:cNvSpPr/>
          <p:nvPr/>
        </p:nvSpPr>
        <p:spPr>
          <a:xfrm>
            <a:off x="2018882" y="869796"/>
            <a:ext cx="9487318" cy="6350"/>
          </a:xfrm>
          <a:prstGeom prst="rect">
            <a:avLst/>
          </a:prstGeom>
          <a:solidFill>
            <a:srgbClr val="162942"/>
          </a:solidFill>
        </p:spPr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645B4ADE-492A-402F-AAB2-9ED4CA25771E}"/>
              </a:ext>
            </a:extLst>
          </p:cNvPr>
          <p:cNvSpPr txBox="1"/>
          <p:nvPr/>
        </p:nvSpPr>
        <p:spPr>
          <a:xfrm>
            <a:off x="8113713" y="496994"/>
            <a:ext cx="3392487" cy="277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33"/>
              </a:lnSpc>
            </a:pPr>
            <a:r>
              <a:rPr lang="en-US" sz="1667" spc="167" dirty="0">
                <a:solidFill>
                  <a:srgbClr val="162942"/>
                </a:solidFill>
              </a:rPr>
              <a:t>MARCH 17 , 2021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C0A9E7EE-4D90-48A4-8CEC-61DDB5A39E44}"/>
              </a:ext>
            </a:extLst>
          </p:cNvPr>
          <p:cNvSpPr txBox="1"/>
          <p:nvPr/>
        </p:nvSpPr>
        <p:spPr>
          <a:xfrm>
            <a:off x="2018882" y="496994"/>
            <a:ext cx="5320081" cy="277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1"/>
              </a:lnSpc>
            </a:pPr>
            <a:r>
              <a:rPr lang="en-US" sz="1673" spc="167" dirty="0">
                <a:solidFill>
                  <a:srgbClr val="162942"/>
                </a:solidFill>
              </a:rPr>
              <a:t>Sepsis Training Day 1</a:t>
            </a:r>
          </a:p>
        </p:txBody>
      </p:sp>
    </p:spTree>
    <p:extLst>
      <p:ext uri="{BB962C8B-B14F-4D97-AF65-F5344CB8AC3E}">
        <p14:creationId xmlns:p14="http://schemas.microsoft.com/office/powerpoint/2010/main" val="1880032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A74B3-11F8-4635-BCDE-02D4E77BA49D}"/>
              </a:ext>
            </a:extLst>
          </p:cNvPr>
          <p:cNvSpPr/>
          <p:nvPr/>
        </p:nvSpPr>
        <p:spPr>
          <a:xfrm>
            <a:off x="232717" y="151003"/>
            <a:ext cx="11726563" cy="6555994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0276" y="543352"/>
            <a:ext cx="191049" cy="1271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119622" y="285493"/>
            <a:ext cx="1069343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spc="167" dirty="0">
                <a:solidFill>
                  <a:srgbClr val="162942"/>
                </a:solidFill>
              </a:rPr>
              <a:t>Cancer as a Sepsis Risk Factor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B5EA61-A2A4-48CD-A509-6EE5BB743A7B}"/>
              </a:ext>
            </a:extLst>
          </p:cNvPr>
          <p:cNvSpPr txBox="1"/>
          <p:nvPr/>
        </p:nvSpPr>
        <p:spPr>
          <a:xfrm>
            <a:off x="1058198" y="1563930"/>
            <a:ext cx="10075600" cy="343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Cancer seemed to be a predictive factor for death in sepsis survivors.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Cancer seemed to function independently of other sepsis related factors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AutoShape 5"/>
          <p:cNvSpPr/>
          <p:nvPr/>
        </p:nvSpPr>
        <p:spPr>
          <a:xfrm>
            <a:off x="1119622" y="1179886"/>
            <a:ext cx="9487318" cy="6350"/>
          </a:xfrm>
          <a:prstGeom prst="rect">
            <a:avLst/>
          </a:prstGeom>
          <a:solidFill>
            <a:srgbClr val="162942"/>
          </a:solidFill>
        </p:spPr>
      </p:sp>
    </p:spTree>
    <p:extLst>
      <p:ext uri="{BB962C8B-B14F-4D97-AF65-F5344CB8AC3E}">
        <p14:creationId xmlns:p14="http://schemas.microsoft.com/office/powerpoint/2010/main" val="1245590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6517</Words>
  <Application>Microsoft Office PowerPoint</Application>
  <PresentationFormat>Widescreen</PresentationFormat>
  <Paragraphs>638</Paragraphs>
  <Slides>80</Slides>
  <Notes>78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2" baseType="lpstr">
      <vt:lpstr>Arial</vt:lpstr>
      <vt:lpstr>Calibri</vt:lpstr>
      <vt:lpstr>Calibri (Body)</vt:lpstr>
      <vt:lpstr>Calibri Light</vt:lpstr>
      <vt:lpstr>Calibri(Body)</vt:lpstr>
      <vt:lpstr>Muli Bold</vt:lpstr>
      <vt:lpstr>Muli Regular Bold</vt:lpstr>
      <vt:lpstr>Noto Sans Symbols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Core Elements of Antibiotic Stewardship for Nursing Homes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you have identified a change while caring for or observing a resident, please circle the change and notify a nurse.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Cidney Robinson</dc:creator>
  <cp:lastModifiedBy>Temi Oshiyoye</cp:lastModifiedBy>
  <cp:revision>74</cp:revision>
  <dcterms:created xsi:type="dcterms:W3CDTF">2021-03-10T13:45:32Z</dcterms:created>
  <dcterms:modified xsi:type="dcterms:W3CDTF">2021-03-25T13:19:38Z</dcterms:modified>
</cp:coreProperties>
</file>